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  <Override PartName="/ppt/charts/chart1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view3D>
      <c:rotX val="0"/>
      <c:hPercent val="100"/>
      <c:rotY val="0"/>
      <c:depthPercent val="100"/>
      <c:rAngAx val="1"/>
      <c:perspective val="30"/>
    </c:view3D>
    <c:plotArea>
      <c:layout>
        <c:manualLayout>
          <c:xMode val="edge"/>
          <c:yMode val="edge"/>
        </c:manualLayout>
      </c:layout>
      <c:doughnutChart>
        <c:varyColors val="1"/>
        <c:ser>
          <c:idx val="0"/>
          <c:order val="0"/>
          <c:tx>
            <c:v>Market</c:v>
          </c:tx>
          <c:dPt>
            <c:idx val="0"/>
            <c:spPr>
              <a:solidFill>
                <a:srgbClr val="2F6B4A">
                  <a:alpha val="100000"/>
                </a:srgbClr>
              </a:solidFill>
            </c:spPr>
          </c:dPt>
          <c:dPt>
            <c:idx val="1"/>
            <c:spPr>
              <a:solidFill>
                <a:srgbClr val="15924F">
                  <a:alpha val="100000"/>
                </a:srgbClr>
              </a:solidFill>
            </c:spPr>
          </c:dPt>
          <c:dPt>
            <c:idx val="2"/>
            <c:spPr>
              <a:solidFill>
                <a:srgbClr val="C8E85C">
                  <a:alpha val="100000"/>
                </a:srgbClr>
              </a:solidFill>
            </c:spPr>
          </c:dPt>
          <c:cat>
            <c:strLit>
              <c:ptCount val="3"/>
              <c:pt idx="0">
                <c:v>TAM</c:v>
              </c:pt>
              <c:pt idx="1">
                <c:v>SAM</c:v>
              </c:pt>
              <c:pt idx="2">
                <c:v>SOM</c:v>
              </c:pt>
            </c:strLit>
          </c:cat>
          <c:val>
            <c:numLit>
              <c:ptCount val="3"/>
              <c:pt idx="0">
                <c:v>12000</c:v>
              </c:pt>
              <c:pt idx="1">
                <c:v>400</c:v>
              </c:pt>
              <c:pt idx="2">
                <c:v>5</c:v>
              </c:pt>
            </c:numLit>
          </c:val>
        </c:ser>
        <c:dLbls>
          <c:txPr>
            <a:bodyPr/>
            <a:lstStyle/>
            <a:p>
              <a:pPr>
                <a:defRPr b="false" i="false" strike="noStrike" sz="900" u="none">
                  <a:solidFill>
                    <a:srgbClr val="000000">
                      <a:alpha val="100000"/>
                    </a:srgbClr>
                  </a:solidFill>
                  <a:latin typeface="Calibri"/>
                  <a:ea typeface="Calibri"/>
                </a:defRPr>
              </a:pPr>
              <a:endParaRPr lang="en-US" dirty="0"/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r"/>
      <c:layout>
        <c:manualLayout>
          <c:xMode val="edge"/>
          <c:yMode val="edge"/>
        </c:manualLayout>
      </c:layout>
      <c:overlay val="0"/>
      <c:spPr>
        <a:noFill/>
        <a:ln w="9525" cap="flat" cmpd="sng" algn="ctr">
          <a:solidFill>
            <a:srgbClr val="000000">
              <a:alpha val="100000"/>
            </a:srgbClr>
          </a:solidFill>
          <a:prstDash val="solid"/>
          <a:round/>
          <a:headEnd type="none" w="med" len="med"/>
          <a:tailEnd type="none" w="med" len="med"/>
        </a:ln>
      </c:spPr>
      <c:txPr>
        <a:bodyPr/>
        <a:lstStyle/>
        <a:p>
          <a:pPr algn="l" fontAlgn="base" marL="0" marR="0" indent="0" lvl="0">
            <a:defRPr b="false" i="false" strike="noStrike" sz="1000" u="none">
              <a:solidFill>
                <a:srgbClr val="000000">
                  <a:alpha val="100000"/>
                </a:srgbClr>
              </a:solidFill>
              <a:latin typeface="Calibri"/>
            </a:defRPr>
          </a:pPr>
          <a:endParaRPr lang="en-US" dirty="0"/>
        </a:p>
      </c:txPr>
    </c:legend>
    <c:plotVisOnly val="1"/>
    <c:dispBlanksAs val="zero"/>
  </c:chart>
  <c:spPr>
    <a:noFill/>
  </c:spPr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view3D>
      <c:rotX val="0"/>
      <c:hPercent val="100"/>
      <c:rotY val="0"/>
      <c:depthPercent val="100"/>
      <c:rAngAx val="1"/>
      <c:perspective val="30"/>
    </c:view3D>
    <c:plotArea>
      <c:layout>
        <c:manualLayout>
          <c:xMode val="edge"/>
          <c:yMode val="edge"/>
        </c:manualLayout>
      </c:layout>
      <c:barChart>
        <c:barDir val="bar"/>
        <c:grouping val="clustered"/>
        <c:ser>
          <c:idx val="0"/>
          <c:order val="0"/>
          <c:tx>
            <c:v>kWh</c:v>
          </c:tx>
          <c:dLbls>
            <c:txPr>
              <a:bodyPr/>
              <a:lstStyle/>
              <a:p>
                <a:pPr>
                  <a:defRPr b="false" i="false" strike="noStrike" sz="900" u="none">
                    <a:solidFill>
                      <a:srgbClr val="000000">
                        <a:alpha val="100000"/>
                      </a:srgbClr>
                    </a:solidFill>
                    <a:latin typeface="Calibri"/>
                    <a:ea typeface="Calibri"/>
                  </a:defRPr>
                </a:pPr>
                <a:endParaRPr lang="en-US" dirty="0"/>
              </a:p>
            </c:txPr>
            <c:dLblPos val="ctr"/>
            <c:showVal val="1"/>
            <c:showCatName val="0"/>
            <c:showSerName val="0"/>
            <c:showPercent val="0"/>
            <c:separator/>
            <c:showLeaderLines val="1"/>
          </c:dLbls>
          <c:spPr>
            <a:solidFill>
              <a:srgbClr val="15924F">
                <a:alpha val="100000"/>
              </a:srgbClr>
            </a:solidFill>
          </c:spPr>
          <c:cat>
            <c:strLit>
              <c:ptCount val="3"/>
              <c:pt idx="0">
                <c:v>Bitcoin PoW</c:v>
              </c:pt>
              <c:pt idx="1">
                <c:v>Ethereum PoW</c:v>
              </c:pt>
              <c:pt idx="2">
                <c:v>Scimatic PoS</c:v>
              </c:pt>
            </c:strLit>
          </c:cat>
          <c:val>
            <c:numLit>
              <c:ptCount val="3"/>
              <c:pt idx="0">
                <c:v>707</c:v>
              </c:pt>
              <c:pt idx="1">
                <c:v>62</c:v>
              </c:pt>
              <c:pt idx="2">
                <c:v>0.001</c:v>
              </c:pt>
            </c:numLit>
          </c:val>
        </c:ser>
        <c:gapWidth val="150"/>
        <c:overlap val="0"/>
        <c:axId val="52743552"/>
        <c:axId val="52749440"/>
        <c:extLst/>
      </c:barChart>
      <c:catAx>
        <c:axId val="52743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b="false" i="false" strike="noStrike" sz="1000" u="none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</a:defRPr>
            </a:pPr>
            <a:endParaRPr lang="en-US" dirty="0"/>
          </a:p>
        </c:txPr>
        <c:crossAx val="52749440"/>
        <c:crosses val="autoZero"/>
        <c:lblAlgn val="ctr"/>
        <c:lblOffset val="100"/>
      </c:catAx>
      <c:valAx>
        <c:axId val="527494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b="false" i="false" strike="noStrike" sz="1000" u="none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</a:defRPr>
            </a:pPr>
            <a:endParaRPr lang="en-US" dirty="0"/>
          </a:p>
        </c:txPr>
        <c:crossAx val="52743552"/>
        <c:crosses val="autoZero"/>
        <c:crossBetween val="between"/>
      </c:valAx>
    </c:plotArea>
    <c:plotVisOnly val="1"/>
    <c:dispBlanksAs val="zero"/>
  </c:chart>
  <c:spPr>
    <a:noFill/>
  </c:spPr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view3D>
      <c:rotX val="0"/>
      <c:hPercent val="100"/>
      <c:rotY val="0"/>
      <c:depthPercent val="100"/>
      <c:rAngAx val="1"/>
      <c:perspective val="30"/>
    </c:view3D>
    <c:plotArea>
      <c:layout>
        <c:manualLayout>
          <c:xMode val="edge"/>
          <c:yMode val="edge"/>
        </c:manualLayout>
      </c:layout>
      <c:barChart>
        <c:barDir val="col"/>
        <c:grouping val="clustered"/>
        <c:ser>
          <c:idx val="0"/>
          <c:order val="0"/>
          <c:tx>
            <c:v>Revenue €</c:v>
          </c:tx>
          <c:dLbls>
            <c:txPr>
              <a:bodyPr/>
              <a:lstStyle/>
              <a:p>
                <a:pPr>
                  <a:defRPr b="false" i="false" strike="noStrike" sz="900" u="none">
                    <a:solidFill>
                      <a:srgbClr val="000000">
                        <a:alpha val="100000"/>
                      </a:srgbClr>
                    </a:solidFill>
                    <a:latin typeface="Calibri"/>
                    <a:ea typeface="Calibri"/>
                  </a:defRPr>
                </a:pPr>
                <a:endParaRPr lang="en-US" dirty="0"/>
              </a:p>
            </c:txPr>
            <c:dLblPos val="ctr"/>
            <c:showVal val="1"/>
            <c:showCatName val="0"/>
            <c:showSerName val="0"/>
            <c:showPercent val="0"/>
            <c:separator/>
            <c:showLeaderLines val="1"/>
          </c:dLbls>
          <c:spPr>
            <a:solidFill>
              <a:srgbClr val="15924F">
                <a:alpha val="100000"/>
              </a:srgbClr>
            </a:solidFill>
          </c:spPr>
          <c:cat>
            <c:numLit>
              <c:ptCount val="3"/>
              <c:pt idx="0">
                <c:v>2025</c:v>
              </c:pt>
              <c:pt idx="1">
                <c:v>2026</c:v>
              </c:pt>
              <c:pt idx="2">
                <c:v>2027</c:v>
              </c:pt>
            </c:numLit>
          </c:cat>
          <c:val>
            <c:numLit>
              <c:ptCount val="3"/>
              <c:pt idx="0">
                <c:v>202500</c:v>
              </c:pt>
              <c:pt idx="1">
                <c:v>1890000</c:v>
              </c:pt>
              <c:pt idx="2">
                <c:v>4860000</c:v>
              </c:pt>
            </c:numLit>
          </c:val>
        </c:ser>
        <c:gapWidth val="150"/>
        <c:overlap val="0"/>
        <c:axId val="52743552"/>
        <c:axId val="52749440"/>
        <c:extLst/>
      </c:barChart>
      <c:catAx>
        <c:axId val="52743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b="false" i="false" strike="noStrike" sz="1000" u="none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</a:defRPr>
            </a:pPr>
            <a:endParaRPr lang="en-US" dirty="0"/>
          </a:p>
        </c:txPr>
        <c:crossAx val="52749440"/>
        <c:crosses val="autoZero"/>
        <c:lblAlgn val="ctr"/>
        <c:lblOffset val="100"/>
      </c:catAx>
      <c:valAx>
        <c:axId val="527494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b="false" i="false" strike="noStrike" sz="1000" u="none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</a:defRPr>
            </a:pPr>
            <a:endParaRPr lang="en-US" dirty="0"/>
          </a:p>
        </c:txPr>
        <c:crossAx val="52743552"/>
        <c:crosses val="autoZero"/>
        <c:crossBetween val="between"/>
      </c:valAx>
    </c:plotArea>
    <c:plotVisOnly val="1"/>
    <c:dispBlanksAs val="zero"/>
  </c:chart>
  <c:spPr>
    <a:noFill/>
  </c:spPr>
</c:chartSpace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08051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chart" Target="../charts/chart3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chart" Target="../charts/chart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chart" Target="../charts/char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dashboard2.pn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1B14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609600" y="666750"/>
          <a:ext cx="8572500" cy="4324350"/>
          <a:chOff x="609600" y="666750"/>
          <a:chExt cx="8572500" cy="4324350"/>
        </a:xfrm>
      </p:grpSpPr>
      <p:sp>
        <p:nvSpPr>
          <p:cNvPr id="2" name=""/>
          <p:cNvSpPr txBox="1"/>
          <p:nvPr/>
        </p:nvSpPr>
        <p:spPr>
          <a:xfrm>
            <a:off x="609600" y="666750"/>
            <a:ext cx="3810000" cy="2857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GreenLedge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609600" y="1428750"/>
            <a:ext cx="5905500" cy="14287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44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Carbon footprint,]]></a:t>
            </a:r>
          </a:p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4400" spc="0" u="none" cap="none">
                <a:solidFill>
                  <a:srgbClr val="4ADE80">
                    <a:alpha val="100000"/>
                  </a:srgbClr>
                </a:solidFill>
                <a:latin typeface="Arial"/>
              </a:rPr>
              <a:t><![CDATA[made provable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609600" y="2857500"/>
            <a:ext cx="5334000" cy="4762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CBAM-ready, blockchain-verified carbon tracking for SMEs.]]></a:t>
            </a:r>
          </a:p>
        </p:txBody>
      </p:sp>
      <p:sp>
        <p:nvSpPr>
          <p:cNvPr id="5" name=""/>
          <p:cNvSpPr txBox="1"/>
          <p:nvPr/>
        </p:nvSpPr>
        <p:spPr>
          <a:xfrm>
            <a:off x="609600" y="3810000"/>
            <a:ext cx="6667500" cy="2286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Said Nadeem · CTO      Furkan Temel · Fullstack      Syed A. U. Shah · Carbon Scienc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609600" y="4095750"/>
            <a:ext cx="6667500" cy="2286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15924F">
                    <a:alpha val="100000"/>
                  </a:srgbClr>
                </a:solidFill>
                <a:latin typeface="Arial"/>
              </a:rPr>
              <a:t><![CDATA[TÜBİTAK BİGG · UNIDO GCIP · PATENT-FILED TR+PCT]]></a:t>
            </a:r>
          </a:p>
        </p:txBody>
      </p:sp>
      <p:sp>
        <p:nvSpPr>
          <p:cNvPr id="7" name=""/>
          <p:cNvSpPr txBox="1"/>
          <p:nvPr/>
        </p:nvSpPr>
        <p:spPr>
          <a:xfrm>
            <a:off x="5905500" y="1428750"/>
            <a:ext cx="2667000" cy="2000250"/>
          </a:xfrm>
          <a:prstGeom prst="rect">
            <a:avLst/>
          </a:prstGeom>
          <a:solidFill>
            <a:srgbClr val="13241B">
              <a:alpha val="100000"/>
            </a:srgbClr>
          </a:solidFill>
          <a:ln w="9525" cap="flat" cmpd="sng" algn="ctr">
            <a:solidFill>
              <a:srgbClr val="24352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8" name=""/>
          <p:cNvSpPr txBox="1"/>
          <p:nvPr/>
        </p:nvSpPr>
        <p:spPr>
          <a:xfrm>
            <a:off x="6096000" y="1600200"/>
            <a:ext cx="2286000" cy="1905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9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NET EMISSIONS]]></a:t>
            </a:r>
            <a:r>
              <a:rPr lang="en-US" b="1" strike="noStrike" sz="900" spc="0" u="none" cap="none">
                <a:solidFill>
                  <a:srgbClr val="4ADE80">
                    <a:alpha val="100000"/>
                  </a:srgbClr>
                </a:solidFill>
                <a:latin typeface="Arial"/>
              </a:rPr>
              <a:t><![CDATA[     ● on-chain]]></a:t>
            </a:r>
          </a:p>
        </p:txBody>
      </p:sp>
      <p:sp>
        <p:nvSpPr>
          <p:cNvPr id="9" name=""/>
          <p:cNvSpPr txBox="1"/>
          <p:nvPr/>
        </p:nvSpPr>
        <p:spPr>
          <a:xfrm>
            <a:off x="6096000" y="1809750"/>
            <a:ext cx="2286000" cy="381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0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25,024 ]]></a:t>
            </a:r>
            <a:r>
              <a:rPr lang="en-US" b="1" strike="noStrike" sz="1300" spc="0" u="none" cap="none">
                <a:solidFill>
                  <a:srgbClr val="4ADE80">
                    <a:alpha val="100000"/>
                  </a:srgbClr>
                </a:solidFill>
                <a:latin typeface="Arial"/>
              </a:rPr>
              <a:t><![CDATA[kg CO₂e]]></a:t>
            </a:r>
          </a:p>
        </p:txBody>
      </p:sp>
      <p:sp>
        <p:nvSpPr>
          <p:cNvPr id="10" name=""/>
          <p:cNvSpPr txBox="1"/>
          <p:nvPr/>
        </p:nvSpPr>
        <p:spPr>
          <a:xfrm>
            <a:off x="6096000" y="2381250"/>
            <a:ext cx="2286000" cy="1714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Scope 1]]></a:t>
            </a:r>
            <a:r>
              <a:rPr lang="en-US" strike="noStrike" sz="11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          18,454 kg]]></a:t>
            </a:r>
          </a:p>
        </p:txBody>
      </p:sp>
      <p:sp>
        <p:nvSpPr>
          <p:cNvPr id="11" name=""/>
          <p:cNvSpPr txBox="1"/>
          <p:nvPr/>
        </p:nvSpPr>
        <p:spPr>
          <a:xfrm>
            <a:off x="6096000" y="2628900"/>
            <a:ext cx="2286000" cy="1714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Scope 2]]></a:t>
            </a:r>
            <a:r>
              <a:rPr lang="en-US" strike="noStrike" sz="11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          15,500 kg]]></a:t>
            </a:r>
          </a:p>
        </p:txBody>
      </p:sp>
      <p:sp>
        <p:nvSpPr>
          <p:cNvPr id="12" name=""/>
          <p:cNvSpPr txBox="1"/>
          <p:nvPr/>
        </p:nvSpPr>
        <p:spPr>
          <a:xfrm>
            <a:off x="6096000" y="2876550"/>
            <a:ext cx="2286000" cy="1714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Scope 3]]></a:t>
            </a:r>
            <a:r>
              <a:rPr lang="en-US" strike="noStrike" sz="11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          8,070 kg]]></a:t>
            </a:r>
          </a:p>
        </p:txBody>
      </p:sp>
      <p:sp>
        <p:nvSpPr>
          <p:cNvPr id="13" name=""/>
          <p:cNvSpPr txBox="1"/>
          <p:nvPr/>
        </p:nvSpPr>
        <p:spPr>
          <a:xfrm>
            <a:off x="6096000" y="3143250"/>
            <a:ext cx="2286000" cy="209550"/>
          </a:xfrm>
          <a:prstGeom prst="rect">
            <a:avLst/>
          </a:prstGeom>
          <a:solidFill>
            <a:srgbClr val="0E2A1C">
              <a:alpha val="100000"/>
            </a:srgbClr>
          </a:solidFill>
          <a:ln w="9525" cap="flat" cmpd="sng" algn="ctr">
            <a:solidFill>
              <a:srgbClr val="15924F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4" name=""/>
          <p:cNvSpPr txBox="1"/>
          <p:nvPr/>
        </p:nvSpPr>
        <p:spPr>
          <a:xfrm>
            <a:off x="6191250" y="3171825"/>
            <a:ext cx="2190750" cy="1714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900" spc="0" u="none" cap="none">
                <a:solidFill>
                  <a:srgbClr val="4ADE80">
                    <a:alpha val="100000"/>
                  </a:srgbClr>
                </a:solidFill>
                <a:latin typeface="Arial"/>
              </a:rPr>
              <a:t><![CDATA[0x0d9b…cd79c    ✓ verified · Scimatic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1B14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609600" y="666750"/>
          <a:ext cx="8572500" cy="4572000"/>
          <a:chOff x="609600" y="666750"/>
          <a:chExt cx="8572500" cy="4572000"/>
        </a:xfrm>
      </p:grpSpPr>
      <p:sp>
        <p:nvSpPr>
          <p:cNvPr id="2" name=""/>
          <p:cNvSpPr txBox="1"/>
          <p:nvPr/>
        </p:nvSpPr>
        <p:spPr>
          <a:xfrm>
            <a:off x="609600" y="666750"/>
            <a:ext cx="3810000" cy="2286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15924F">
                    <a:alpha val="100000"/>
                  </a:srgbClr>
                </a:solidFill>
                <a:latin typeface="Arial"/>
              </a:rPr>
              <a:t><![CDATA[09  —  ]]></a:t>
            </a:r>
            <a:r>
              <a:rPr lang="en-US" b="1" strike="noStrike" sz="11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TECHN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609600" y="1047750"/>
            <a:ext cx="7620000" cy="4762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Proof-of-stake. ]]></a:t>
            </a:r>
            <a:r>
              <a:rPr lang="en-US" b="1" strike="noStrike" sz="3400" spc="0" u="none" cap="none">
                <a:solidFill>
                  <a:srgbClr val="4ADE80">
                    <a:alpha val="100000"/>
                  </a:srgbClr>
                </a:solidFill>
                <a:latin typeface="Arial"/>
              </a:rPr>
              <a:t><![CDATA[Patent-protected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609600" y="2095500"/>
            <a:ext cx="1619250" cy="666750"/>
          </a:xfrm>
          <a:prstGeom prst="rect">
            <a:avLst/>
          </a:prstGeom>
          <a:solidFill>
            <a:srgbClr val="0E2A1C">
              <a:alpha val="100000"/>
            </a:srgbClr>
          </a:solidFill>
          <a:ln w="9525" cap="flat" cmpd="sng" algn="ctr">
            <a:solidFill>
              <a:srgbClr val="15924F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5" name=""/>
          <p:cNvSpPr txBox="1"/>
          <p:nvPr/>
        </p:nvSpPr>
        <p:spPr>
          <a:xfrm>
            <a:off x="723900" y="2333625"/>
            <a:ext cx="1428750" cy="2286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ctr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4ADE80">
                    <a:alpha val="100000"/>
                  </a:srgbClr>
                </a:solidFill>
                <a:latin typeface="Arial"/>
              </a:rPr>
              <a:t><![CDATA[ERP / Dat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2247900" y="2333625"/>
            <a:ext cx="228600" cy="1905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→]]></a:t>
            </a:r>
          </a:p>
        </p:txBody>
      </p:sp>
      <p:sp>
        <p:nvSpPr>
          <p:cNvPr id="7" name=""/>
          <p:cNvSpPr txBox="1"/>
          <p:nvPr/>
        </p:nvSpPr>
        <p:spPr>
          <a:xfrm>
            <a:off x="2514600" y="2095500"/>
            <a:ext cx="1619250" cy="666750"/>
          </a:xfrm>
          <a:prstGeom prst="rect">
            <a:avLst/>
          </a:prstGeom>
          <a:solidFill>
            <a:srgbClr val="0E2A1C">
              <a:alpha val="100000"/>
            </a:srgbClr>
          </a:solidFill>
          <a:ln w="9525" cap="flat" cmpd="sng" algn="ctr">
            <a:solidFill>
              <a:srgbClr val="15924F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8" name=""/>
          <p:cNvSpPr txBox="1"/>
          <p:nvPr/>
        </p:nvSpPr>
        <p:spPr>
          <a:xfrm>
            <a:off x="2628900" y="2333625"/>
            <a:ext cx="1428750" cy="2286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ctr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4ADE80">
                    <a:alpha val="100000"/>
                  </a:srgbClr>
                </a:solidFill>
                <a:latin typeface="Arial"/>
              </a:rPr>
              <a:t><![CDATA[Smart Contract]]></a:t>
            </a:r>
          </a:p>
        </p:txBody>
      </p:sp>
      <p:sp>
        <p:nvSpPr>
          <p:cNvPr id="9" name=""/>
          <p:cNvSpPr txBox="1"/>
          <p:nvPr/>
        </p:nvSpPr>
        <p:spPr>
          <a:xfrm>
            <a:off x="4152900" y="2333625"/>
            <a:ext cx="228600" cy="1905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→]]></a:t>
            </a:r>
          </a:p>
        </p:txBody>
      </p:sp>
      <p:sp>
        <p:nvSpPr>
          <p:cNvPr id="10" name=""/>
          <p:cNvSpPr txBox="1"/>
          <p:nvPr/>
        </p:nvSpPr>
        <p:spPr>
          <a:xfrm>
            <a:off x="4419600" y="2095500"/>
            <a:ext cx="1619250" cy="666750"/>
          </a:xfrm>
          <a:prstGeom prst="rect">
            <a:avLst/>
          </a:prstGeom>
          <a:solidFill>
            <a:srgbClr val="0E2A1C">
              <a:alpha val="100000"/>
            </a:srgbClr>
          </a:solidFill>
          <a:ln w="9525" cap="flat" cmpd="sng" algn="ctr">
            <a:solidFill>
              <a:srgbClr val="15924F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1" name=""/>
          <p:cNvSpPr txBox="1"/>
          <p:nvPr/>
        </p:nvSpPr>
        <p:spPr>
          <a:xfrm>
            <a:off x="4533900" y="2333625"/>
            <a:ext cx="1428750" cy="2286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ctr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4ADE80">
                    <a:alpha val="100000"/>
                  </a:srgbClr>
                </a:solidFill>
                <a:latin typeface="Arial"/>
              </a:rPr>
              <a:t><![CDATA[Scimatic / BSC]]></a:t>
            </a:r>
          </a:p>
        </p:txBody>
      </p:sp>
      <p:sp>
        <p:nvSpPr>
          <p:cNvPr id="12" name=""/>
          <p:cNvSpPr txBox="1"/>
          <p:nvPr/>
        </p:nvSpPr>
        <p:spPr>
          <a:xfrm>
            <a:off x="6057900" y="2333625"/>
            <a:ext cx="228600" cy="1905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→]]></a:t>
            </a:r>
          </a:p>
        </p:txBody>
      </p:sp>
      <p:sp>
        <p:nvSpPr>
          <p:cNvPr id="13" name=""/>
          <p:cNvSpPr txBox="1"/>
          <p:nvPr/>
        </p:nvSpPr>
        <p:spPr>
          <a:xfrm>
            <a:off x="6324600" y="2095500"/>
            <a:ext cx="1619250" cy="666750"/>
          </a:xfrm>
          <a:prstGeom prst="rect">
            <a:avLst/>
          </a:prstGeom>
          <a:solidFill>
            <a:srgbClr val="0E2A1C">
              <a:alpha val="100000"/>
            </a:srgbClr>
          </a:solidFill>
          <a:ln w="9525" cap="flat" cmpd="sng" algn="ctr">
            <a:solidFill>
              <a:srgbClr val="15924F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4" name=""/>
          <p:cNvSpPr txBox="1"/>
          <p:nvPr/>
        </p:nvSpPr>
        <p:spPr>
          <a:xfrm>
            <a:off x="6438900" y="2333625"/>
            <a:ext cx="1428750" cy="2286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ctr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4ADE80">
                    <a:alpha val="100000"/>
                  </a:srgbClr>
                </a:solidFill>
                <a:latin typeface="Arial"/>
              </a:rPr>
              <a:t><![CDATA[Immutable Proof]]></a:t>
            </a:r>
          </a:p>
        </p:txBody>
      </p:sp>
      <p:sp>
        <p:nvSpPr>
          <p:cNvPr id="15" name=""/>
          <p:cNvSpPr txBox="1"/>
          <p:nvPr/>
        </p:nvSpPr>
        <p:spPr>
          <a:xfrm>
            <a:off x="609600" y="3238500"/>
            <a:ext cx="3810000" cy="1714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15924F">
                    <a:alpha val="100000"/>
                  </a:srgbClr>
                </a:solidFill>
                <a:latin typeface="Arial"/>
              </a:rPr>
              <a:t><![CDATA[Energy-efficient chains]]></a:t>
            </a:r>
          </a:p>
        </p:txBody>
      </p:sp>
      <p:sp>
        <p:nvSpPr>
          <p:cNvPr id="16" name=""/>
          <p:cNvSpPr txBox="1"/>
          <p:nvPr/>
        </p:nvSpPr>
        <p:spPr>
          <a:xfrm>
            <a:off x="609600" y="3429000"/>
            <a:ext cx="3810000" cy="2857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3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Scimatic + BSC + Polygon (PoS)]]></a:t>
            </a:r>
          </a:p>
        </p:txBody>
      </p:sp>
      <p:sp>
        <p:nvSpPr>
          <p:cNvPr id="17" name=""/>
          <p:cNvSpPr txBox="1"/>
          <p:nvPr/>
        </p:nvSpPr>
        <p:spPr>
          <a:xfrm>
            <a:off x="4762500" y="3238500"/>
            <a:ext cx="3810000" cy="1714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15924F">
                    <a:alpha val="100000"/>
                  </a:srgbClr>
                </a:solidFill>
                <a:latin typeface="Arial"/>
              </a:rPr>
              <a:t><![CDATA[Maturity]]></a:t>
            </a:r>
          </a:p>
        </p:txBody>
      </p:sp>
      <p:sp>
        <p:nvSpPr>
          <p:cNvPr id="18" name=""/>
          <p:cNvSpPr txBox="1"/>
          <p:nvPr/>
        </p:nvSpPr>
        <p:spPr>
          <a:xfrm>
            <a:off x="4762500" y="3429000"/>
            <a:ext cx="3810000" cy="2857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3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TRL 5 — validated in relevant environment]]></a:t>
            </a:r>
          </a:p>
        </p:txBody>
      </p:sp>
      <p:sp>
        <p:nvSpPr>
          <p:cNvPr id="19" name=""/>
          <p:cNvSpPr txBox="1"/>
          <p:nvPr/>
        </p:nvSpPr>
        <p:spPr>
          <a:xfrm>
            <a:off x="609600" y="4095750"/>
            <a:ext cx="3810000" cy="1714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15924F">
                    <a:alpha val="100000"/>
                  </a:srgbClr>
                </a:solidFill>
                <a:latin typeface="Arial"/>
              </a:rPr>
              <a:t><![CDATA[Smart contracts]]></a:t>
            </a:r>
          </a:p>
        </p:txBody>
      </p:sp>
      <p:sp>
        <p:nvSpPr>
          <p:cNvPr id="20" name=""/>
          <p:cNvSpPr txBox="1"/>
          <p:nvPr/>
        </p:nvSpPr>
        <p:spPr>
          <a:xfrm>
            <a:off x="609600" y="4286250"/>
            <a:ext cx="3810000" cy="2857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3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Automated, auditable verification]]></a:t>
            </a:r>
          </a:p>
        </p:txBody>
      </p:sp>
      <p:sp>
        <p:nvSpPr>
          <p:cNvPr id="21" name=""/>
          <p:cNvSpPr txBox="1"/>
          <p:nvPr/>
        </p:nvSpPr>
        <p:spPr>
          <a:xfrm>
            <a:off x="4762500" y="4095750"/>
            <a:ext cx="3810000" cy="1714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15924F">
                    <a:alpha val="100000"/>
                  </a:srgbClr>
                </a:solidFill>
                <a:latin typeface="Arial"/>
              </a:rPr>
              <a:t><![CDATA[IP]]></a:t>
            </a:r>
          </a:p>
        </p:txBody>
      </p:sp>
      <p:sp>
        <p:nvSpPr>
          <p:cNvPr id="22" name=""/>
          <p:cNvSpPr txBox="1"/>
          <p:nvPr/>
        </p:nvSpPr>
        <p:spPr>
          <a:xfrm>
            <a:off x="4762500" y="4286250"/>
            <a:ext cx="3810000" cy="2857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3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TR + PCT patents · Zincirx trademark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1B14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609600" y="666750"/>
          <a:ext cx="8572500" cy="4286250"/>
          <a:chOff x="609600" y="666750"/>
          <a:chExt cx="8572500" cy="4286250"/>
        </a:xfrm>
      </p:grpSpPr>
      <p:sp>
        <p:nvSpPr>
          <p:cNvPr id="2" name=""/>
          <p:cNvSpPr txBox="1"/>
          <p:nvPr/>
        </p:nvSpPr>
        <p:spPr>
          <a:xfrm>
            <a:off x="609600" y="666750"/>
            <a:ext cx="3810000" cy="2286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15924F">
                    <a:alpha val="100000"/>
                  </a:srgbClr>
                </a:solidFill>
                <a:latin typeface="Arial"/>
              </a:rPr>
              <a:t><![CDATA[10  —  ]]></a:t>
            </a:r>
            <a:r>
              <a:rPr lang="en-US" b="1" strike="noStrike" sz="11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IMPAC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609600" y="1047750"/>
            <a:ext cx="4762500" cy="8572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2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Saving the planet,]]></a:t>
            </a:r>
          </a:p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200" spc="0" u="none" cap="none">
                <a:solidFill>
                  <a:srgbClr val="4ADE80">
                    <a:alpha val="100000"/>
                  </a:srgbClr>
                </a:solidFill>
                <a:latin typeface="Arial"/>
              </a:rPr>
              <a:t><![CDATA[not just paperwork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609600" y="2381250"/>
            <a:ext cx="1333500" cy="381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000" spc="0" u="none" cap="none">
                <a:solidFill>
                  <a:srgbClr val="C8E85C">
                    <a:alpha val="100000"/>
                  </a:srgbClr>
                </a:solidFill>
                <a:latin typeface="Arial"/>
              </a:rPr>
              <a:t><![CDATA[2.4M]]></a:t>
            </a:r>
          </a:p>
        </p:txBody>
      </p:sp>
      <p:sp>
        <p:nvSpPr>
          <p:cNvPr id="5" name=""/>
          <p:cNvSpPr txBox="1"/>
          <p:nvPr/>
        </p:nvSpPr>
        <p:spPr>
          <a:xfrm>
            <a:off x="609600" y="2809875"/>
            <a:ext cx="1333500" cy="381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tons CO₂e tracked by 2027]]></a:t>
            </a:r>
          </a:p>
        </p:txBody>
      </p:sp>
      <p:sp>
        <p:nvSpPr>
          <p:cNvPr id="6" name=""/>
          <p:cNvSpPr txBox="1"/>
          <p:nvPr/>
        </p:nvSpPr>
        <p:spPr>
          <a:xfrm>
            <a:off x="2038350" y="2381250"/>
            <a:ext cx="1333500" cy="381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000" spc="0" u="none" cap="none">
                <a:solidFill>
                  <a:srgbClr val="C8E85C">
                    <a:alpha val="100000"/>
                  </a:srgbClr>
                </a:solidFill>
                <a:latin typeface="Arial"/>
              </a:rPr>
              <a:t><![CDATA[99.9%]]></a:t>
            </a:r>
          </a:p>
        </p:txBody>
      </p:sp>
      <p:sp>
        <p:nvSpPr>
          <p:cNvPr id="7" name=""/>
          <p:cNvSpPr txBox="1"/>
          <p:nvPr/>
        </p:nvSpPr>
        <p:spPr>
          <a:xfrm>
            <a:off x="2038350" y="2809875"/>
            <a:ext cx="1333500" cy="381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less energy]]></a:t>
            </a:r>
          </a:p>
        </p:txBody>
      </p:sp>
      <p:sp>
        <p:nvSpPr>
          <p:cNvPr id="8" name=""/>
          <p:cNvSpPr txBox="1"/>
          <p:nvPr/>
        </p:nvSpPr>
        <p:spPr>
          <a:xfrm>
            <a:off x="3467100" y="2381250"/>
            <a:ext cx="1333500" cy="381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000" spc="0" u="none" cap="none">
                <a:solidFill>
                  <a:srgbClr val="C8E85C">
                    <a:alpha val="100000"/>
                  </a:srgbClr>
                </a:solidFill>
                <a:latin typeface="Arial"/>
              </a:rPr>
              <a:t><![CDATA[500+]]></a:t>
            </a:r>
          </a:p>
        </p:txBody>
      </p:sp>
      <p:sp>
        <p:nvSpPr>
          <p:cNvPr id="9" name=""/>
          <p:cNvSpPr txBox="1"/>
          <p:nvPr/>
        </p:nvSpPr>
        <p:spPr>
          <a:xfrm>
            <a:off x="3467100" y="2809875"/>
            <a:ext cx="1333500" cy="381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pages/SME/yr]]></a:t>
            </a:r>
          </a:p>
        </p:txBody>
      </p:sp>
      <p:sp>
        <p:nvSpPr>
          <p:cNvPr id="10" name=""/>
          <p:cNvSpPr txBox="1"/>
          <p:nvPr/>
        </p:nvSpPr>
        <p:spPr>
          <a:xfrm>
            <a:off x="609600" y="3619500"/>
            <a:ext cx="4762500" cy="1905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0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ENERGY PER TRANSACTION]]></a:t>
            </a:r>
          </a:p>
        </p:txBody>
      </p:sp>
      <p:graphicFrame>
        <p:nvGraphicFramePr>
          <p:cNvPr id="11" name="" descr=""/>
          <p:cNvGraphicFramePr/>
          <p:nvPr/>
        </p:nvGraphicFramePr>
        <p:xfrm>
          <a:off x="4953000" y="1619250"/>
          <a:ext cx="3619500" cy="266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1B14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609600" y="666750"/>
          <a:ext cx="8286750" cy="3695700"/>
          <a:chOff x="609600" y="666750"/>
          <a:chExt cx="8286750" cy="3695700"/>
        </a:xfrm>
      </p:grpSpPr>
      <p:sp>
        <p:nvSpPr>
          <p:cNvPr id="2" name=""/>
          <p:cNvSpPr txBox="1"/>
          <p:nvPr/>
        </p:nvSpPr>
        <p:spPr>
          <a:xfrm>
            <a:off x="609600" y="666750"/>
            <a:ext cx="3810000" cy="2286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15924F">
                    <a:alpha val="100000"/>
                  </a:srgbClr>
                </a:solidFill>
                <a:latin typeface="Arial"/>
              </a:rPr>
              <a:t><![CDATA[11  —  ]]></a:t>
            </a:r>
            <a:r>
              <a:rPr lang="en-US" b="1" strike="noStrike" sz="11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BUSINESS MODE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609600" y="1047750"/>
            <a:ext cx="7239000" cy="4762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Predictable ]]></a:t>
            </a:r>
            <a:r>
              <a:rPr lang="en-US" b="1" strike="noStrike" sz="3600" spc="0" u="none" cap="none">
                <a:solidFill>
                  <a:srgbClr val="4ADE80">
                    <a:alpha val="100000"/>
                  </a:srgbClr>
                </a:solidFill>
                <a:latin typeface="Arial"/>
              </a:rPr>
              <a:t><![CDATA[SaaS revenue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609600" y="2381250"/>
            <a:ext cx="2381250" cy="1905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5924F">
                    <a:alpha val="100000"/>
                  </a:srgbClr>
                </a:solidFill>
                <a:latin typeface="Arial"/>
              </a:rPr>
              <a:t><![CDATA[────────]]></a:t>
            </a:r>
          </a:p>
        </p:txBody>
      </p:sp>
      <p:sp>
        <p:nvSpPr>
          <p:cNvPr id="5" name=""/>
          <p:cNvSpPr txBox="1"/>
          <p:nvPr/>
        </p:nvSpPr>
        <p:spPr>
          <a:xfrm>
            <a:off x="609600" y="2619375"/>
            <a:ext cx="2381250" cy="3429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$6,000]]></a:t>
            </a:r>
          </a:p>
        </p:txBody>
      </p:sp>
      <p:sp>
        <p:nvSpPr>
          <p:cNvPr id="6" name=""/>
          <p:cNvSpPr txBox="1"/>
          <p:nvPr/>
        </p:nvSpPr>
        <p:spPr>
          <a:xfrm>
            <a:off x="609600" y="3048000"/>
            <a:ext cx="2381250" cy="2095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4ADE80">
                    <a:alpha val="100000"/>
                  </a:srgbClr>
                </a:solidFill>
                <a:latin typeface="Arial"/>
              </a:rPr>
              <a:t><![CDATA[One-time setup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09600" y="3314700"/>
            <a:ext cx="2381250" cy="381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Per new customer]]></a:t>
            </a:r>
          </a:p>
        </p:txBody>
      </p:sp>
      <p:sp>
        <p:nvSpPr>
          <p:cNvPr id="8" name=""/>
          <p:cNvSpPr txBox="1"/>
          <p:nvPr/>
        </p:nvSpPr>
        <p:spPr>
          <a:xfrm>
            <a:off x="3257550" y="2381250"/>
            <a:ext cx="2381250" cy="1905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5924F">
                    <a:alpha val="100000"/>
                  </a:srgbClr>
                </a:solidFill>
                <a:latin typeface="Arial"/>
              </a:rPr>
              <a:t><![CDATA[────────]]></a:t>
            </a:r>
          </a:p>
        </p:txBody>
      </p:sp>
      <p:sp>
        <p:nvSpPr>
          <p:cNvPr id="9" name=""/>
          <p:cNvSpPr txBox="1"/>
          <p:nvPr/>
        </p:nvSpPr>
        <p:spPr>
          <a:xfrm>
            <a:off x="3257550" y="2619375"/>
            <a:ext cx="2381250" cy="3429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+ Usage]]></a:t>
            </a:r>
          </a:p>
        </p:txBody>
      </p:sp>
      <p:sp>
        <p:nvSpPr>
          <p:cNvPr id="10" name=""/>
          <p:cNvSpPr txBox="1"/>
          <p:nvPr/>
        </p:nvSpPr>
        <p:spPr>
          <a:xfrm>
            <a:off x="3257550" y="3048000"/>
            <a:ext cx="2381250" cy="2095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4ADE80">
                    <a:alpha val="100000"/>
                  </a:srgbClr>
                </a:solidFill>
                <a:latin typeface="Arial"/>
              </a:rPr>
              <a:t><![CDATA[Transaction fees]]></a:t>
            </a:r>
          </a:p>
        </p:txBody>
      </p:sp>
      <p:sp>
        <p:nvSpPr>
          <p:cNvPr id="11" name=""/>
          <p:cNvSpPr txBox="1"/>
          <p:nvPr/>
        </p:nvSpPr>
        <p:spPr>
          <a:xfrm>
            <a:off x="3257550" y="3314700"/>
            <a:ext cx="2381250" cy="381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Blockchain-based, recurring]]></a:t>
            </a:r>
          </a:p>
        </p:txBody>
      </p:sp>
      <p:sp>
        <p:nvSpPr>
          <p:cNvPr id="12" name=""/>
          <p:cNvSpPr txBox="1"/>
          <p:nvPr/>
        </p:nvSpPr>
        <p:spPr>
          <a:xfrm>
            <a:off x="5905500" y="2381250"/>
            <a:ext cx="2381250" cy="1905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5924F">
                    <a:alpha val="100000"/>
                  </a:srgbClr>
                </a:solidFill>
                <a:latin typeface="Arial"/>
              </a:rPr>
              <a:t><![CDATA[────────]]></a:t>
            </a:r>
          </a:p>
        </p:txBody>
      </p:sp>
      <p:sp>
        <p:nvSpPr>
          <p:cNvPr id="13" name=""/>
          <p:cNvSpPr txBox="1"/>
          <p:nvPr/>
        </p:nvSpPr>
        <p:spPr>
          <a:xfrm>
            <a:off x="5905500" y="2619375"/>
            <a:ext cx="2381250" cy="3429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↑ Grow]]></a:t>
            </a:r>
          </a:p>
        </p:txBody>
      </p:sp>
      <p:sp>
        <p:nvSpPr>
          <p:cNvPr id="14" name=""/>
          <p:cNvSpPr txBox="1"/>
          <p:nvPr/>
        </p:nvSpPr>
        <p:spPr>
          <a:xfrm>
            <a:off x="5905500" y="3048000"/>
            <a:ext cx="2381250" cy="2095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4ADE80">
                    <a:alpha val="100000"/>
                  </a:srgbClr>
                </a:solidFill>
                <a:latin typeface="Arial"/>
              </a:rPr>
              <a:t><![CDATA[Land & grow]]></a:t>
            </a:r>
          </a:p>
        </p:txBody>
      </p:sp>
      <p:sp>
        <p:nvSpPr>
          <p:cNvPr id="15" name=""/>
          <p:cNvSpPr txBox="1"/>
          <p:nvPr/>
        </p:nvSpPr>
        <p:spPr>
          <a:xfrm>
            <a:off x="5905500" y="3314700"/>
            <a:ext cx="2381250" cy="381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New chains, markets, modules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1B14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609600" y="666750"/>
          <a:ext cx="8191500" cy="4286250"/>
          <a:chOff x="609600" y="666750"/>
          <a:chExt cx="8191500" cy="4286250"/>
        </a:xfrm>
      </p:grpSpPr>
      <p:sp>
        <p:nvSpPr>
          <p:cNvPr id="2" name=""/>
          <p:cNvSpPr txBox="1"/>
          <p:nvPr/>
        </p:nvSpPr>
        <p:spPr>
          <a:xfrm>
            <a:off x="609600" y="666750"/>
            <a:ext cx="3810000" cy="2286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15924F">
                    <a:alpha val="100000"/>
                  </a:srgbClr>
                </a:solidFill>
                <a:latin typeface="Arial"/>
              </a:rPr>
              <a:t><![CDATA[12  —  ]]></a:t>
            </a:r>
            <a:r>
              <a:rPr lang="en-US" b="1" strike="noStrike" sz="11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TEA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609600" y="1047750"/>
            <a:ext cx="7239000" cy="4762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Two PhDs, ]]></a:t>
            </a:r>
            <a:r>
              <a:rPr lang="en-US" b="1" strike="noStrike" sz="3600" spc="0" u="none" cap="none">
                <a:solidFill>
                  <a:srgbClr val="4ADE80">
                    <a:alpha val="100000"/>
                  </a:srgbClr>
                </a:solidFill>
                <a:latin typeface="Arial"/>
              </a:rPr>
              <a:t><![CDATA[one builder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609600" y="2190750"/>
            <a:ext cx="533400" cy="533400"/>
          </a:xfrm>
          <a:prstGeom prst="rect">
            <a:avLst/>
          </a:prstGeom>
          <a:solidFill>
            <a:srgbClr val="15924F">
              <a:alpha val="100000"/>
            </a:srgbClr>
          </a:solidFill>
          <a:ln w="9525" cap="flat" cmpd="sng" algn="ctr">
            <a:solidFill>
              <a:srgbClr val="24352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5" name=""/>
          <p:cNvSpPr txBox="1"/>
          <p:nvPr/>
        </p:nvSpPr>
        <p:spPr>
          <a:xfrm>
            <a:off x="609600" y="2343150"/>
            <a:ext cx="533400" cy="2857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ctr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0E1B14">
                    <a:alpha val="100000"/>
                  </a:srgbClr>
                </a:solidFill>
                <a:latin typeface="Arial"/>
              </a:rPr>
              <a:t><![CDATA[S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609600" y="2857500"/>
            <a:ext cx="2286000" cy="2286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Said Nadeem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09600" y="3124200"/>
            <a:ext cx="2286000" cy="1714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200" spc="0" u="none" cap="none">
                <a:solidFill>
                  <a:srgbClr val="4ADE80">
                    <a:alpha val="100000"/>
                  </a:srgbClr>
                </a:solidFill>
                <a:latin typeface="Arial"/>
              </a:rPr>
              <a:t><![CDATA[CTO · Blockchain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09600" y="3333750"/>
            <a:ext cx="2286000" cy="2857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PhD, Computer Science]]></a:t>
            </a:r>
          </a:p>
        </p:txBody>
      </p:sp>
      <p:sp>
        <p:nvSpPr>
          <p:cNvPr id="9" name=""/>
          <p:cNvSpPr txBox="1"/>
          <p:nvPr/>
        </p:nvSpPr>
        <p:spPr>
          <a:xfrm>
            <a:off x="3257550" y="2190750"/>
            <a:ext cx="533400" cy="533400"/>
          </a:xfrm>
          <a:prstGeom prst="rect">
            <a:avLst/>
          </a:prstGeom>
          <a:solidFill>
            <a:srgbClr val="15924F">
              <a:alpha val="100000"/>
            </a:srgbClr>
          </a:solidFill>
          <a:ln w="9525" cap="flat" cmpd="sng" algn="ctr">
            <a:solidFill>
              <a:srgbClr val="24352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0" name=""/>
          <p:cNvSpPr txBox="1"/>
          <p:nvPr/>
        </p:nvSpPr>
        <p:spPr>
          <a:xfrm>
            <a:off x="3257550" y="2343150"/>
            <a:ext cx="533400" cy="2857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ctr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0E1B14">
                    <a:alpha val="100000"/>
                  </a:srgbClr>
                </a:solidFill>
                <a:latin typeface="Arial"/>
              </a:rPr>
              <a:t><![CDATA[ST]]></a:t>
            </a:r>
          </a:p>
        </p:txBody>
      </p:sp>
      <p:sp>
        <p:nvSpPr>
          <p:cNvPr id="11" name=""/>
          <p:cNvSpPr txBox="1"/>
          <p:nvPr/>
        </p:nvSpPr>
        <p:spPr>
          <a:xfrm>
            <a:off x="3257550" y="2857500"/>
            <a:ext cx="2286000" cy="2286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Syed A. U. Shah]]></a:t>
            </a:r>
          </a:p>
        </p:txBody>
      </p:sp>
      <p:sp>
        <p:nvSpPr>
          <p:cNvPr id="12" name=""/>
          <p:cNvSpPr txBox="1"/>
          <p:nvPr/>
        </p:nvSpPr>
        <p:spPr>
          <a:xfrm>
            <a:off x="3257550" y="3124200"/>
            <a:ext cx="2286000" cy="1714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200" spc="0" u="none" cap="none">
                <a:solidFill>
                  <a:srgbClr val="4ADE80">
                    <a:alpha val="100000"/>
                  </a:srgbClr>
                </a:solidFill>
                <a:latin typeface="Arial"/>
              </a:rPr>
              <a:t><![CDATA[Carbon Science]]></a:t>
            </a:r>
          </a:p>
        </p:txBody>
      </p:sp>
      <p:sp>
        <p:nvSpPr>
          <p:cNvPr id="13" name=""/>
          <p:cNvSpPr txBox="1"/>
          <p:nvPr/>
        </p:nvSpPr>
        <p:spPr>
          <a:xfrm>
            <a:off x="3257550" y="3333750"/>
            <a:ext cx="2286000" cy="2857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PhD, Environmental Eng.]]></a:t>
            </a:r>
          </a:p>
        </p:txBody>
      </p:sp>
      <p:sp>
        <p:nvSpPr>
          <p:cNvPr id="14" name=""/>
          <p:cNvSpPr txBox="1"/>
          <p:nvPr/>
        </p:nvSpPr>
        <p:spPr>
          <a:xfrm>
            <a:off x="5905500" y="2190750"/>
            <a:ext cx="533400" cy="533400"/>
          </a:xfrm>
          <a:prstGeom prst="rect">
            <a:avLst/>
          </a:prstGeom>
          <a:solidFill>
            <a:srgbClr val="15924F">
              <a:alpha val="100000"/>
            </a:srgbClr>
          </a:solidFill>
          <a:ln w="9525" cap="flat" cmpd="sng" algn="ctr">
            <a:solidFill>
              <a:srgbClr val="24352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5" name=""/>
          <p:cNvSpPr txBox="1"/>
          <p:nvPr/>
        </p:nvSpPr>
        <p:spPr>
          <a:xfrm>
            <a:off x="5905500" y="2343150"/>
            <a:ext cx="533400" cy="2857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ctr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0E1B14">
                    <a:alpha val="100000"/>
                  </a:srgbClr>
                </a:solidFill>
                <a:latin typeface="Arial"/>
              </a:rPr>
              <a:t><![CDATA[FT]]></a:t>
            </a:r>
          </a:p>
        </p:txBody>
      </p:sp>
      <p:sp>
        <p:nvSpPr>
          <p:cNvPr id="16" name=""/>
          <p:cNvSpPr txBox="1"/>
          <p:nvPr/>
        </p:nvSpPr>
        <p:spPr>
          <a:xfrm>
            <a:off x="5905500" y="2857500"/>
            <a:ext cx="2286000" cy="2286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Furkan Temel]]></a:t>
            </a:r>
          </a:p>
        </p:txBody>
      </p:sp>
      <p:sp>
        <p:nvSpPr>
          <p:cNvPr id="17" name=""/>
          <p:cNvSpPr txBox="1"/>
          <p:nvPr/>
        </p:nvSpPr>
        <p:spPr>
          <a:xfrm>
            <a:off x="5905500" y="3124200"/>
            <a:ext cx="2286000" cy="1714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200" spc="0" u="none" cap="none">
                <a:solidFill>
                  <a:srgbClr val="4ADE80">
                    <a:alpha val="100000"/>
                  </a:srgbClr>
                </a:solidFill>
                <a:latin typeface="Arial"/>
              </a:rPr>
              <a:t><![CDATA[Fullstack]]></a:t>
            </a:r>
          </a:p>
        </p:txBody>
      </p:sp>
      <p:sp>
        <p:nvSpPr>
          <p:cNvPr id="18" name=""/>
          <p:cNvSpPr txBox="1"/>
          <p:nvPr/>
        </p:nvSpPr>
        <p:spPr>
          <a:xfrm>
            <a:off x="5905500" y="3333750"/>
            <a:ext cx="2286000" cy="2857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Software Engineering]]></a:t>
            </a:r>
          </a:p>
        </p:txBody>
      </p:sp>
      <p:sp>
        <p:nvSpPr>
          <p:cNvPr id="19" name=""/>
          <p:cNvSpPr txBox="1"/>
          <p:nvPr/>
        </p:nvSpPr>
        <p:spPr>
          <a:xfrm>
            <a:off x="609600" y="4000500"/>
            <a:ext cx="6667500" cy="2857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3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20+ years of combined experience across blockchain, full-stack development and carbon scienc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1B14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609600" y="666750"/>
          <a:ext cx="8572500" cy="4381500"/>
          <a:chOff x="609600" y="666750"/>
          <a:chExt cx="8572500" cy="4381500"/>
        </a:xfrm>
      </p:grpSpPr>
      <p:sp>
        <p:nvSpPr>
          <p:cNvPr id="2" name=""/>
          <p:cNvSpPr txBox="1"/>
          <p:nvPr/>
        </p:nvSpPr>
        <p:spPr>
          <a:xfrm>
            <a:off x="609600" y="666750"/>
            <a:ext cx="3810000" cy="2286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15924F">
                    <a:alpha val="100000"/>
                  </a:srgbClr>
                </a:solidFill>
                <a:latin typeface="Arial"/>
              </a:rPr>
              <a:t><![CDATA[13  —  ]]></a:t>
            </a:r>
            <a:r>
              <a:rPr lang="en-US" b="1" strike="noStrike" sz="11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FINANCIA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609600" y="1047750"/>
            <a:ext cx="3810000" cy="8572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Raising]]></a:t>
            </a:r>
          </a:p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4ADE80">
                    <a:alpha val="100000"/>
                  </a:srgbClr>
                </a:solidFill>
                <a:latin typeface="Arial"/>
              </a:rPr>
              <a:t><![CDATA[$300K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609600" y="2381250"/>
            <a:ext cx="3810000" cy="2286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Early traction — $18,000 booked from three customers:]]></a:t>
            </a:r>
          </a:p>
        </p:txBody>
      </p:sp>
      <p:sp>
        <p:nvSpPr>
          <p:cNvPr id="5" name=""/>
          <p:cNvSpPr txBox="1"/>
          <p:nvPr/>
        </p:nvSpPr>
        <p:spPr>
          <a:xfrm>
            <a:off x="609600" y="2762250"/>
            <a:ext cx="2857500" cy="1905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3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EFBA]]></a:t>
            </a:r>
            <a:r>
              <a:rPr lang="en-US" b="1" strike="noStrike" sz="1300" spc="0" u="none" cap="none">
                <a:solidFill>
                  <a:srgbClr val="4ADE80">
                    <a:alpha val="100000"/>
                  </a:srgbClr>
                </a:solidFill>
                <a:latin typeface="Arial"/>
              </a:rPr>
              <a:t><![CDATA[          $6,000]]></a:t>
            </a:r>
          </a:p>
        </p:txBody>
      </p:sp>
      <p:sp>
        <p:nvSpPr>
          <p:cNvPr id="6" name=""/>
          <p:cNvSpPr txBox="1"/>
          <p:nvPr/>
        </p:nvSpPr>
        <p:spPr>
          <a:xfrm>
            <a:off x="609600" y="3067050"/>
            <a:ext cx="2857500" cy="1905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3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Polimed R&D]]></a:t>
            </a:r>
            <a:r>
              <a:rPr lang="en-US" b="1" strike="noStrike" sz="1300" spc="0" u="none" cap="none">
                <a:solidFill>
                  <a:srgbClr val="4ADE80">
                    <a:alpha val="100000"/>
                  </a:srgbClr>
                </a:solidFill>
                <a:latin typeface="Arial"/>
              </a:rPr>
              <a:t><![CDATA[          $6,000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09600" y="3371850"/>
            <a:ext cx="2857500" cy="1905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3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Nurer İncir Ltd.]]></a:t>
            </a:r>
            <a:r>
              <a:rPr lang="en-US" b="1" strike="noStrike" sz="1300" spc="0" u="none" cap="none">
                <a:solidFill>
                  <a:srgbClr val="4ADE80">
                    <a:alpha val="100000"/>
                  </a:srgbClr>
                </a:solidFill>
                <a:latin typeface="Arial"/>
              </a:rPr>
              <a:t><![CDATA[          $6,000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09600" y="3905250"/>
            <a:ext cx="3810000" cy="2857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Non-dilutive: TÜBİTAK BİGG · KOSGEB · Türk Patent · Teknopark · PCT]]></a:t>
            </a:r>
          </a:p>
        </p:txBody>
      </p:sp>
      <p:graphicFrame>
        <p:nvGraphicFramePr>
          <p:cNvPr id="9" name="" descr=""/>
          <p:cNvGraphicFramePr/>
          <p:nvPr/>
        </p:nvGraphicFramePr>
        <p:xfrm>
          <a:off x="4953000" y="1524000"/>
          <a:ext cx="3619500" cy="2857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"/>
          <p:cNvSpPr txBox="1"/>
          <p:nvPr/>
        </p:nvSpPr>
        <p:spPr>
          <a:xfrm>
            <a:off x="4953000" y="1238250"/>
            <a:ext cx="3619500" cy="1905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0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REVENUE PROJECTION (€)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1B14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609600" y="666750"/>
          <a:ext cx="8286750" cy="4133850"/>
          <a:chOff x="609600" y="666750"/>
          <a:chExt cx="8286750" cy="4133850"/>
        </a:xfrm>
      </p:grpSpPr>
      <p:sp>
        <p:nvSpPr>
          <p:cNvPr id="2" name=""/>
          <p:cNvSpPr txBox="1"/>
          <p:nvPr/>
        </p:nvSpPr>
        <p:spPr>
          <a:xfrm>
            <a:off x="609600" y="666750"/>
            <a:ext cx="3810000" cy="2286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15924F">
                    <a:alpha val="100000"/>
                  </a:srgbClr>
                </a:solidFill>
                <a:latin typeface="Arial"/>
              </a:rPr>
              <a:t><![CDATA[14  —  ]]></a:t>
            </a:r>
            <a:r>
              <a:rPr lang="en-US" b="1" strike="noStrike" sz="11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MODE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609600" y="1047750"/>
            <a:ext cx="7239000" cy="4762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Profitable by ]]></a:t>
            </a:r>
            <a:r>
              <a:rPr lang="en-US" b="1" strike="noStrike" sz="3400" spc="0" u="none" cap="none">
                <a:solidFill>
                  <a:srgbClr val="4ADE80">
                    <a:alpha val="100000"/>
                  </a:srgbClr>
                </a:solidFill>
                <a:latin typeface="Arial"/>
              </a:rPr>
              <a:t><![CDATA[Year 3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609600" y="2190750"/>
            <a:ext cx="2381250" cy="1428750"/>
          </a:xfrm>
          <a:prstGeom prst="rect">
            <a:avLst/>
          </a:prstGeom>
          <a:solidFill>
            <a:srgbClr val="13241B">
              <a:alpha val="100000"/>
            </a:srgbClr>
          </a:solidFill>
          <a:ln w="9525" cap="flat" cmpd="sng" algn="ctr">
            <a:solidFill>
              <a:srgbClr val="24352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5" name=""/>
          <p:cNvSpPr txBox="1"/>
          <p:nvPr/>
        </p:nvSpPr>
        <p:spPr>
          <a:xfrm>
            <a:off x="800100" y="2428875"/>
            <a:ext cx="2000250" cy="3429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000" spc="0" u="none" cap="none">
                <a:solidFill>
                  <a:srgbClr val="C8E85C">
                    <a:alpha val="100000"/>
                  </a:srgbClr>
                </a:solidFill>
                <a:latin typeface="Arial"/>
              </a:rPr>
              <a:t><![CDATA[€202K]]></a:t>
            </a:r>
          </a:p>
        </p:txBody>
      </p:sp>
      <p:sp>
        <p:nvSpPr>
          <p:cNvPr id="6" name=""/>
          <p:cNvSpPr txBox="1"/>
          <p:nvPr/>
        </p:nvSpPr>
        <p:spPr>
          <a:xfrm>
            <a:off x="800100" y="2857500"/>
            <a:ext cx="2000250" cy="2095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2025 revenu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800100" y="3124200"/>
            <a:ext cx="2000250" cy="2857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Pilot phas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3257550" y="2190750"/>
            <a:ext cx="2381250" cy="1428750"/>
          </a:xfrm>
          <a:prstGeom prst="rect">
            <a:avLst/>
          </a:prstGeom>
          <a:solidFill>
            <a:srgbClr val="13241B">
              <a:alpha val="100000"/>
            </a:srgbClr>
          </a:solidFill>
          <a:ln w="9525" cap="flat" cmpd="sng" algn="ctr">
            <a:solidFill>
              <a:srgbClr val="24352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9" name=""/>
          <p:cNvSpPr txBox="1"/>
          <p:nvPr/>
        </p:nvSpPr>
        <p:spPr>
          <a:xfrm>
            <a:off x="3448050" y="2428875"/>
            <a:ext cx="2000250" cy="3429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000" spc="0" u="none" cap="none">
                <a:solidFill>
                  <a:srgbClr val="C8E85C">
                    <a:alpha val="100000"/>
                  </a:srgbClr>
                </a:solidFill>
                <a:latin typeface="Arial"/>
              </a:rPr>
              <a:t><![CDATA[€1.89M]]></a:t>
            </a:r>
          </a:p>
        </p:txBody>
      </p:sp>
      <p:sp>
        <p:nvSpPr>
          <p:cNvPr id="10" name=""/>
          <p:cNvSpPr txBox="1"/>
          <p:nvPr/>
        </p:nvSpPr>
        <p:spPr>
          <a:xfrm>
            <a:off x="3448050" y="2857500"/>
            <a:ext cx="2000250" cy="2095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2026 revenue]]></a:t>
            </a:r>
          </a:p>
        </p:txBody>
      </p:sp>
      <p:sp>
        <p:nvSpPr>
          <p:cNvPr id="11" name=""/>
          <p:cNvSpPr txBox="1"/>
          <p:nvPr/>
        </p:nvSpPr>
        <p:spPr>
          <a:xfrm>
            <a:off x="3448050" y="3124200"/>
            <a:ext cx="2000250" cy="2857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Scaling]]></a:t>
            </a:r>
          </a:p>
        </p:txBody>
      </p:sp>
      <p:sp>
        <p:nvSpPr>
          <p:cNvPr id="12" name=""/>
          <p:cNvSpPr txBox="1"/>
          <p:nvPr/>
        </p:nvSpPr>
        <p:spPr>
          <a:xfrm>
            <a:off x="5905500" y="2190750"/>
            <a:ext cx="2381250" cy="1428750"/>
          </a:xfrm>
          <a:prstGeom prst="rect">
            <a:avLst/>
          </a:prstGeom>
          <a:solidFill>
            <a:srgbClr val="13241B">
              <a:alpha val="100000"/>
            </a:srgbClr>
          </a:solidFill>
          <a:ln w="9525" cap="flat" cmpd="sng" algn="ctr">
            <a:solidFill>
              <a:srgbClr val="24352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3" name=""/>
          <p:cNvSpPr txBox="1"/>
          <p:nvPr/>
        </p:nvSpPr>
        <p:spPr>
          <a:xfrm>
            <a:off x="6096000" y="2428875"/>
            <a:ext cx="2000250" cy="3429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000" spc="0" u="none" cap="none">
                <a:solidFill>
                  <a:srgbClr val="C8E85C">
                    <a:alpha val="100000"/>
                  </a:srgbClr>
                </a:solidFill>
                <a:latin typeface="Arial"/>
              </a:rPr>
              <a:t><![CDATA[€4.86M]]></a:t>
            </a:r>
          </a:p>
        </p:txBody>
      </p:sp>
      <p:sp>
        <p:nvSpPr>
          <p:cNvPr id="14" name=""/>
          <p:cNvSpPr txBox="1"/>
          <p:nvPr/>
        </p:nvSpPr>
        <p:spPr>
          <a:xfrm>
            <a:off x="6096000" y="2857500"/>
            <a:ext cx="2000250" cy="2095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2027 revenue]]></a:t>
            </a:r>
          </a:p>
        </p:txBody>
      </p:sp>
      <p:sp>
        <p:nvSpPr>
          <p:cNvPr id="15" name=""/>
          <p:cNvSpPr txBox="1"/>
          <p:nvPr/>
        </p:nvSpPr>
        <p:spPr>
          <a:xfrm>
            <a:off x="6096000" y="3124200"/>
            <a:ext cx="2000250" cy="2857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EBITDA positive]]></a:t>
            </a:r>
          </a:p>
        </p:txBody>
      </p:sp>
      <p:sp>
        <p:nvSpPr>
          <p:cNvPr id="16" name=""/>
          <p:cNvSpPr txBox="1"/>
          <p:nvPr/>
        </p:nvSpPr>
        <p:spPr>
          <a:xfrm>
            <a:off x="609600" y="3905250"/>
            <a:ext cx="6667500" cy="2286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3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Recurring on-chain transaction fees compound as customers grow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1B14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609600" y="1333500"/>
          <a:ext cx="7467600" cy="4038600"/>
          <a:chOff x="609600" y="1333500"/>
          <a:chExt cx="7467600" cy="4038600"/>
        </a:xfrm>
      </p:grpSpPr>
      <p:sp>
        <p:nvSpPr>
          <p:cNvPr id="2" name=""/>
          <p:cNvSpPr txBox="1"/>
          <p:nvPr/>
        </p:nvSpPr>
        <p:spPr>
          <a:xfrm>
            <a:off x="609600" y="1333500"/>
            <a:ext cx="6858000" cy="1143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40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Let's make compliance]]></a:t>
            </a:r>
          </a:p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4000" spc="0" u="none" cap="none">
                <a:solidFill>
                  <a:srgbClr val="4ADE80">
                    <a:alpha val="100000"/>
                  </a:srgbClr>
                </a:solidFill>
                <a:latin typeface="Arial"/>
              </a:rPr>
              <a:t><![CDATA[the easy par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609600" y="3143250"/>
            <a:ext cx="6667500" cy="2286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6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GreenLedger · YeşilDefte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609600" y="3524250"/>
            <a:ext cx="6667500" cy="2286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Said Nadeem · CT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609600" y="3810000"/>
            <a:ext cx="6667500" cy="2286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4ADE80">
                    <a:alpha val="100000"/>
                  </a:srgbClr>
                </a:solidFill>
                <a:latin typeface="Arial"/>
              </a:rPr>
              <a:t><![CDATA[contact@greenledger.io      greenledger.zincirx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1B14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609600" y="666750"/>
          <a:ext cx="8382000" cy="4229100"/>
          <a:chOff x="609600" y="666750"/>
          <a:chExt cx="8382000" cy="4229100"/>
        </a:xfrm>
      </p:grpSpPr>
      <p:sp>
        <p:nvSpPr>
          <p:cNvPr id="2" name=""/>
          <p:cNvSpPr txBox="1"/>
          <p:nvPr/>
        </p:nvSpPr>
        <p:spPr>
          <a:xfrm>
            <a:off x="609600" y="666750"/>
            <a:ext cx="3810000" cy="2286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15924F">
                    <a:alpha val="100000"/>
                  </a:srgbClr>
                </a:solidFill>
                <a:latin typeface="Arial"/>
              </a:rPr>
              <a:t><![CDATA[01  —  ]]></a:t>
            </a:r>
            <a:r>
              <a:rPr lang="en-US" b="1" strike="noStrike" sz="11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609600" y="1047750"/>
            <a:ext cx="7239000" cy="5715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An affordable way to prove ]]></a:t>
            </a:r>
            <a:r>
              <a:rPr lang="en-US" b="1" strike="noStrike" sz="3400" spc="0" u="none" cap="none">
                <a:solidFill>
                  <a:srgbClr val="4ADE80">
                    <a:alpha val="100000"/>
                  </a:srgbClr>
                </a:solidFill>
                <a:latin typeface="Arial"/>
              </a:rPr>
              <a:t><![CDATA[your carbon footprint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609600" y="2095500"/>
            <a:ext cx="3619500" cy="1905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15924F">
                    <a:alpha val="100000"/>
                  </a:srgbClr>
                </a:solidFill>
                <a:latin typeface="Arial"/>
              </a:rPr>
              <a:t><![CDATA[What]]></a:t>
            </a:r>
          </a:p>
        </p:txBody>
      </p:sp>
      <p:sp>
        <p:nvSpPr>
          <p:cNvPr id="5" name=""/>
          <p:cNvSpPr txBox="1"/>
          <p:nvPr/>
        </p:nvSpPr>
        <p:spPr>
          <a:xfrm>
            <a:off x="609600" y="2324100"/>
            <a:ext cx="3619500" cy="5715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SaaS that records & verifies SME emissions on an energy-efficient blockchain.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0" y="2095500"/>
            <a:ext cx="3619500" cy="1905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15924F">
                    <a:alpha val="100000"/>
                  </a:srgbClr>
                </a:solidFill>
                <a:latin typeface="Arial"/>
              </a:rPr>
              <a:t><![CDATA[Who for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0" y="2324100"/>
            <a:ext cx="3619500" cy="5715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SMEs exporting to the EU that must comply with CBAM.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09600" y="3429000"/>
            <a:ext cx="3619500" cy="1905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15924F">
                    <a:alpha val="100000"/>
                  </a:srgbClr>
                </a:solidFill>
                <a:latin typeface="Arial"/>
              </a:rPr>
              <a:t><![CDATA[Model]]></a:t>
            </a:r>
          </a:p>
        </p:txBody>
      </p:sp>
      <p:sp>
        <p:nvSpPr>
          <p:cNvPr id="9" name=""/>
          <p:cNvSpPr txBox="1"/>
          <p:nvPr/>
        </p:nvSpPr>
        <p:spPr>
          <a:xfrm>
            <a:off x="609600" y="3657600"/>
            <a:ext cx="3619500" cy="5715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$6,000 one-time setup + on-chain transaction fees.]]></a:t>
            </a:r>
          </a:p>
        </p:txBody>
      </p:sp>
      <p:sp>
        <p:nvSpPr>
          <p:cNvPr id="10" name=""/>
          <p:cNvSpPr txBox="1"/>
          <p:nvPr/>
        </p:nvSpPr>
        <p:spPr>
          <a:xfrm>
            <a:off x="4762500" y="3429000"/>
            <a:ext cx="3619500" cy="1905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15924F">
                    <a:alpha val="100000"/>
                  </a:srgbClr>
                </a:solidFill>
                <a:latin typeface="Arial"/>
              </a:rPr>
              <a:t><![CDATA[Stage]]></a:t>
            </a:r>
          </a:p>
        </p:txBody>
      </p:sp>
      <p:sp>
        <p:nvSpPr>
          <p:cNvPr id="11" name=""/>
          <p:cNvSpPr txBox="1"/>
          <p:nvPr/>
        </p:nvSpPr>
        <p:spPr>
          <a:xfrm>
            <a:off x="4762500" y="3657600"/>
            <a:ext cx="3619500" cy="5715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TRL 5 · 50+ validation meetings · revenue live · patents file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1B14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609600" y="666750"/>
          <a:ext cx="8515350" cy="4762500"/>
          <a:chOff x="609600" y="666750"/>
          <a:chExt cx="8515350" cy="4762500"/>
        </a:xfrm>
      </p:grpSpPr>
      <p:sp>
        <p:nvSpPr>
          <p:cNvPr id="2" name=""/>
          <p:cNvSpPr txBox="1"/>
          <p:nvPr/>
        </p:nvSpPr>
        <p:spPr>
          <a:xfrm>
            <a:off x="609600" y="666750"/>
            <a:ext cx="3810000" cy="2286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15924F">
                    <a:alpha val="100000"/>
                  </a:srgbClr>
                </a:solidFill>
                <a:latin typeface="Arial"/>
              </a:rPr>
              <a:t><![CDATA[02  —  ]]></a:t>
            </a:r>
            <a:r>
              <a:rPr lang="en-US" b="1" strike="noStrike" sz="11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PROBLE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609600" y="1047750"/>
            <a:ext cx="7239000" cy="8572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CBAM hits in 2026.]]></a:t>
            </a:r>
          </a:p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SMEs aren't ready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609600" y="2190750"/>
            <a:ext cx="6667500" cy="381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SMEs exporting to the EU face heavy penalties and lost contracts without verified emissions data.]]></a:t>
            </a:r>
          </a:p>
        </p:txBody>
      </p:sp>
      <p:sp>
        <p:nvSpPr>
          <p:cNvPr id="5" name=""/>
          <p:cNvSpPr txBox="1"/>
          <p:nvPr/>
        </p:nvSpPr>
        <p:spPr>
          <a:xfrm>
            <a:off x="609600" y="2857500"/>
            <a:ext cx="1905000" cy="3429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4ADE80">
                    <a:alpha val="100000"/>
                  </a:srgbClr>
                </a:solidFill>
                <a:latin typeface="Arial"/>
              </a:rPr>
              <a:t><![CDATA[€50–200K]]></a:t>
            </a:r>
          </a:p>
        </p:txBody>
      </p:sp>
      <p:sp>
        <p:nvSpPr>
          <p:cNvPr id="6" name=""/>
          <p:cNvSpPr txBox="1"/>
          <p:nvPr/>
        </p:nvSpPr>
        <p:spPr>
          <a:xfrm>
            <a:off x="609600" y="3238500"/>
            <a:ext cx="1905000" cy="381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Penalty exposur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2609850" y="2857500"/>
            <a:ext cx="1905000" cy="3429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4ADE80">
                    <a:alpha val="100000"/>
                  </a:srgbClr>
                </a:solidFill>
                <a:latin typeface="Arial"/>
              </a:rPr>
              <a:t><![CDATA[73%]]></a:t>
            </a:r>
          </a:p>
        </p:txBody>
      </p:sp>
      <p:sp>
        <p:nvSpPr>
          <p:cNvPr id="8" name=""/>
          <p:cNvSpPr txBox="1"/>
          <p:nvPr/>
        </p:nvSpPr>
        <p:spPr>
          <a:xfrm>
            <a:off x="2609850" y="3238500"/>
            <a:ext cx="1905000" cy="381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of exporting SMEs at risk]]></a:t>
            </a:r>
          </a:p>
        </p:txBody>
      </p:sp>
      <p:sp>
        <p:nvSpPr>
          <p:cNvPr id="9" name=""/>
          <p:cNvSpPr txBox="1"/>
          <p:nvPr/>
        </p:nvSpPr>
        <p:spPr>
          <a:xfrm>
            <a:off x="4610100" y="2857500"/>
            <a:ext cx="1905000" cy="3429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€1,500+/mo]]></a:t>
            </a:r>
          </a:p>
        </p:txBody>
      </p:sp>
      <p:sp>
        <p:nvSpPr>
          <p:cNvPr id="10" name=""/>
          <p:cNvSpPr txBox="1"/>
          <p:nvPr/>
        </p:nvSpPr>
        <p:spPr>
          <a:xfrm>
            <a:off x="4610100" y="3238500"/>
            <a:ext cx="1905000" cy="381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Enterprise tools too costly]]></a:t>
            </a:r>
          </a:p>
        </p:txBody>
      </p:sp>
      <p:sp>
        <p:nvSpPr>
          <p:cNvPr id="11" name=""/>
          <p:cNvSpPr txBox="1"/>
          <p:nvPr/>
        </p:nvSpPr>
        <p:spPr>
          <a:xfrm>
            <a:off x="6610350" y="2857500"/>
            <a:ext cx="1905000" cy="3429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Trust gap]]></a:t>
            </a:r>
          </a:p>
        </p:txBody>
      </p:sp>
      <p:sp>
        <p:nvSpPr>
          <p:cNvPr id="12" name=""/>
          <p:cNvSpPr txBox="1"/>
          <p:nvPr/>
        </p:nvSpPr>
        <p:spPr>
          <a:xfrm>
            <a:off x="6610350" y="3238500"/>
            <a:ext cx="1905000" cy="381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Spreadsheets can't prove to auditors]]></a:t>
            </a:r>
          </a:p>
        </p:txBody>
      </p:sp>
      <p:sp>
        <p:nvSpPr>
          <p:cNvPr id="13" name=""/>
          <p:cNvSpPr txBox="1"/>
          <p:nvPr/>
        </p:nvSpPr>
        <p:spPr>
          <a:xfrm>
            <a:off x="609600" y="3905250"/>
            <a:ext cx="2381250" cy="857250"/>
          </a:xfrm>
          <a:prstGeom prst="rect">
            <a:avLst/>
          </a:prstGeom>
          <a:solidFill>
            <a:srgbClr val="2A1515">
              <a:alpha val="100000"/>
            </a:srgbClr>
          </a:solidFill>
          <a:ln w="9525" cap="flat" cmpd="sng" algn="ctr">
            <a:solidFill>
              <a:srgbClr val="5A2A2A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4" name=""/>
          <p:cNvSpPr txBox="1"/>
          <p:nvPr/>
        </p:nvSpPr>
        <p:spPr>
          <a:xfrm>
            <a:off x="742950" y="4019550"/>
            <a:ext cx="2190750" cy="1714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E0A0A0">
                    <a:alpha val="100000"/>
                  </a:srgbClr>
                </a:solidFill>
                <a:latin typeface="Arial"/>
              </a:rPr>
              <a:t><![CDATA[📄 Today: manual spreadsheets]]></a:t>
            </a:r>
          </a:p>
        </p:txBody>
      </p:sp>
      <p:sp>
        <p:nvSpPr>
          <p:cNvPr id="15" name=""/>
          <p:cNvSpPr txBox="1"/>
          <p:nvPr/>
        </p:nvSpPr>
        <p:spPr>
          <a:xfrm>
            <a:off x="742950" y="4400550"/>
            <a:ext cx="2190750" cy="1714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EF6A6A">
                    <a:alpha val="100000"/>
                  </a:srgbClr>
                </a:solidFill>
                <a:latin typeface="Arial"/>
              </a:rPr>
              <a:t><![CDATA[✕ Rejected by auditor]]></a:t>
            </a:r>
          </a:p>
        </p:txBody>
      </p:sp>
      <p:sp>
        <p:nvSpPr>
          <p:cNvPr id="16" name=""/>
          <p:cNvSpPr txBox="1"/>
          <p:nvPr/>
        </p:nvSpPr>
        <p:spPr>
          <a:xfrm>
            <a:off x="3181350" y="4238625"/>
            <a:ext cx="285750" cy="1905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→]]></a:t>
            </a:r>
          </a:p>
        </p:txBody>
      </p:sp>
      <p:sp>
        <p:nvSpPr>
          <p:cNvPr id="17" name=""/>
          <p:cNvSpPr txBox="1"/>
          <p:nvPr/>
        </p:nvSpPr>
        <p:spPr>
          <a:xfrm>
            <a:off x="3562350" y="3905250"/>
            <a:ext cx="2381250" cy="857250"/>
          </a:xfrm>
          <a:prstGeom prst="rect">
            <a:avLst/>
          </a:prstGeom>
          <a:solidFill>
            <a:srgbClr val="0E2A1C">
              <a:alpha val="100000"/>
            </a:srgbClr>
          </a:solidFill>
          <a:ln w="9525" cap="flat" cmpd="sng" algn="ctr">
            <a:solidFill>
              <a:srgbClr val="15924F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8" name=""/>
          <p:cNvSpPr txBox="1"/>
          <p:nvPr/>
        </p:nvSpPr>
        <p:spPr>
          <a:xfrm>
            <a:off x="3695700" y="4019550"/>
            <a:ext cx="2190750" cy="1714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200" spc="0" u="none" cap="none">
                <a:solidFill>
                  <a:srgbClr val="4ADE80">
                    <a:alpha val="100000"/>
                  </a:srgbClr>
                </a:solidFill>
                <a:latin typeface="Arial"/>
              </a:rPr>
              <a:t><![CDATA[⛓ GreenLedger]]></a:t>
            </a:r>
          </a:p>
        </p:txBody>
      </p:sp>
      <p:sp>
        <p:nvSpPr>
          <p:cNvPr id="19" name=""/>
          <p:cNvSpPr txBox="1"/>
          <p:nvPr/>
        </p:nvSpPr>
        <p:spPr>
          <a:xfrm>
            <a:off x="3695700" y="4400550"/>
            <a:ext cx="2190750" cy="1714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4ADE80">
                    <a:alpha val="100000"/>
                  </a:srgbClr>
                </a:solidFill>
                <a:latin typeface="Arial"/>
              </a:rPr>
              <a:t><![CDATA[✓ On-chain verified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1B14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609600" y="666750"/>
          <a:ext cx="8286750" cy="4095750"/>
          <a:chOff x="609600" y="666750"/>
          <a:chExt cx="8286750" cy="4095750"/>
        </a:xfrm>
      </p:grpSpPr>
      <p:sp>
        <p:nvSpPr>
          <p:cNvPr id="2" name=""/>
          <p:cNvSpPr txBox="1"/>
          <p:nvPr/>
        </p:nvSpPr>
        <p:spPr>
          <a:xfrm>
            <a:off x="609600" y="666750"/>
            <a:ext cx="3810000" cy="2286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15924F">
                    <a:alpha val="100000"/>
                  </a:srgbClr>
                </a:solidFill>
                <a:latin typeface="Arial"/>
              </a:rPr>
              <a:t><![CDATA[03  —  ]]></a:t>
            </a:r>
            <a:r>
              <a:rPr lang="en-US" b="1" strike="noStrike" sz="11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SOLU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609600" y="1047750"/>
            <a:ext cx="7239000" cy="4762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Record once. ]]></a:t>
            </a:r>
            <a:r>
              <a:rPr lang="en-US" b="1" strike="noStrike" sz="3600" spc="0" u="none" cap="none">
                <a:solidFill>
                  <a:srgbClr val="4ADE80">
                    <a:alpha val="100000"/>
                  </a:srgbClr>
                </a:solidFill>
                <a:latin typeface="Arial"/>
              </a:rPr>
              <a:t><![CDATA[Verify forever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609600" y="1762125"/>
            <a:ext cx="6667500" cy="381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Turn unverifiable paperwork into immutable, audit-ready proof.]]></a:t>
            </a:r>
          </a:p>
        </p:txBody>
      </p:sp>
      <p:sp>
        <p:nvSpPr>
          <p:cNvPr id="5" name=""/>
          <p:cNvSpPr txBox="1"/>
          <p:nvPr/>
        </p:nvSpPr>
        <p:spPr>
          <a:xfrm>
            <a:off x="609600" y="2571750"/>
            <a:ext cx="2381250" cy="1524000"/>
          </a:xfrm>
          <a:prstGeom prst="rect">
            <a:avLst/>
          </a:prstGeom>
          <a:solidFill>
            <a:srgbClr val="13241B">
              <a:alpha val="100000"/>
            </a:srgbClr>
          </a:solidFill>
          <a:ln w="9525" cap="flat" cmpd="sng" algn="ctr">
            <a:solidFill>
              <a:srgbClr val="24352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6" name=""/>
          <p:cNvSpPr txBox="1"/>
          <p:nvPr/>
        </p:nvSpPr>
        <p:spPr>
          <a:xfrm>
            <a:off x="800100" y="2762250"/>
            <a:ext cx="2000250" cy="1905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200" spc="0" u="none" cap="none">
                <a:solidFill>
                  <a:srgbClr val="15924F">
                    <a:alpha val="100000"/>
                  </a:srgbClr>
                </a:solidFill>
                <a:latin typeface="Arial"/>
              </a:rPr>
              <a:t><![CDATA[01]]></a:t>
            </a:r>
          </a:p>
        </p:txBody>
      </p:sp>
      <p:sp>
        <p:nvSpPr>
          <p:cNvPr id="7" name=""/>
          <p:cNvSpPr txBox="1"/>
          <p:nvPr/>
        </p:nvSpPr>
        <p:spPr>
          <a:xfrm>
            <a:off x="800100" y="3048000"/>
            <a:ext cx="2000250" cy="2857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Track]]></a:t>
            </a:r>
          </a:p>
        </p:txBody>
      </p:sp>
      <p:sp>
        <p:nvSpPr>
          <p:cNvPr id="8" name=""/>
          <p:cNvSpPr txBox="1"/>
          <p:nvPr/>
        </p:nvSpPr>
        <p:spPr>
          <a:xfrm>
            <a:off x="800100" y="3429000"/>
            <a:ext cx="2000250" cy="5715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3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Log emissions in one dashboard.]]></a:t>
            </a:r>
          </a:p>
        </p:txBody>
      </p:sp>
      <p:sp>
        <p:nvSpPr>
          <p:cNvPr id="9" name=""/>
          <p:cNvSpPr txBox="1"/>
          <p:nvPr/>
        </p:nvSpPr>
        <p:spPr>
          <a:xfrm>
            <a:off x="3257550" y="2571750"/>
            <a:ext cx="2381250" cy="1524000"/>
          </a:xfrm>
          <a:prstGeom prst="rect">
            <a:avLst/>
          </a:prstGeom>
          <a:solidFill>
            <a:srgbClr val="13241B">
              <a:alpha val="100000"/>
            </a:srgbClr>
          </a:solidFill>
          <a:ln w="9525" cap="flat" cmpd="sng" algn="ctr">
            <a:solidFill>
              <a:srgbClr val="24352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0" name=""/>
          <p:cNvSpPr txBox="1"/>
          <p:nvPr/>
        </p:nvSpPr>
        <p:spPr>
          <a:xfrm>
            <a:off x="3448050" y="2762250"/>
            <a:ext cx="2000250" cy="1905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200" spc="0" u="none" cap="none">
                <a:solidFill>
                  <a:srgbClr val="15924F">
                    <a:alpha val="100000"/>
                  </a:srgbClr>
                </a:solidFill>
                <a:latin typeface="Arial"/>
              </a:rPr>
              <a:t><![CDATA[02]]></a:t>
            </a:r>
          </a:p>
        </p:txBody>
      </p:sp>
      <p:sp>
        <p:nvSpPr>
          <p:cNvPr id="11" name=""/>
          <p:cNvSpPr txBox="1"/>
          <p:nvPr/>
        </p:nvSpPr>
        <p:spPr>
          <a:xfrm>
            <a:off x="3448050" y="3048000"/>
            <a:ext cx="2000250" cy="2857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Verify]]></a:t>
            </a:r>
          </a:p>
        </p:txBody>
      </p:sp>
      <p:sp>
        <p:nvSpPr>
          <p:cNvPr id="12" name=""/>
          <p:cNvSpPr txBox="1"/>
          <p:nvPr/>
        </p:nvSpPr>
        <p:spPr>
          <a:xfrm>
            <a:off x="3448050" y="3429000"/>
            <a:ext cx="2000250" cy="5715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3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Timestamped, tamper-proof on-chain record.]]></a:t>
            </a:r>
          </a:p>
        </p:txBody>
      </p:sp>
      <p:sp>
        <p:nvSpPr>
          <p:cNvPr id="13" name=""/>
          <p:cNvSpPr txBox="1"/>
          <p:nvPr/>
        </p:nvSpPr>
        <p:spPr>
          <a:xfrm>
            <a:off x="5905500" y="2571750"/>
            <a:ext cx="2381250" cy="1524000"/>
          </a:xfrm>
          <a:prstGeom prst="rect">
            <a:avLst/>
          </a:prstGeom>
          <a:solidFill>
            <a:srgbClr val="13241B">
              <a:alpha val="100000"/>
            </a:srgbClr>
          </a:solidFill>
          <a:ln w="9525" cap="flat" cmpd="sng" algn="ctr">
            <a:solidFill>
              <a:srgbClr val="24352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4" name=""/>
          <p:cNvSpPr txBox="1"/>
          <p:nvPr/>
        </p:nvSpPr>
        <p:spPr>
          <a:xfrm>
            <a:off x="6096000" y="2762250"/>
            <a:ext cx="2000250" cy="1905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200" spc="0" u="none" cap="none">
                <a:solidFill>
                  <a:srgbClr val="15924F">
                    <a:alpha val="100000"/>
                  </a:srgbClr>
                </a:solidFill>
                <a:latin typeface="Arial"/>
              </a:rPr>
              <a:t><![CDATA[03]]></a:t>
            </a:r>
          </a:p>
        </p:txBody>
      </p:sp>
      <p:sp>
        <p:nvSpPr>
          <p:cNvPr id="15" name=""/>
          <p:cNvSpPr txBox="1"/>
          <p:nvPr/>
        </p:nvSpPr>
        <p:spPr>
          <a:xfrm>
            <a:off x="6096000" y="3048000"/>
            <a:ext cx="2000250" cy="2857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Report]]></a:t>
            </a:r>
          </a:p>
        </p:txBody>
      </p:sp>
      <p:sp>
        <p:nvSpPr>
          <p:cNvPr id="16" name=""/>
          <p:cNvSpPr txBox="1"/>
          <p:nvPr/>
        </p:nvSpPr>
        <p:spPr>
          <a:xfrm>
            <a:off x="6096000" y="3429000"/>
            <a:ext cx="2000250" cy="5715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3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One-click EU-formatted verified repor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1B14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609600" y="666750"/>
          <a:ext cx="8572500" cy="4476750"/>
          <a:chOff x="609600" y="666750"/>
          <a:chExt cx="8572500" cy="4476750"/>
        </a:xfrm>
      </p:grpSpPr>
      <p:sp>
        <p:nvSpPr>
          <p:cNvPr id="2" name=""/>
          <p:cNvSpPr txBox="1"/>
          <p:nvPr/>
        </p:nvSpPr>
        <p:spPr>
          <a:xfrm>
            <a:off x="609600" y="666750"/>
            <a:ext cx="3810000" cy="2286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15924F">
                    <a:alpha val="100000"/>
                  </a:srgbClr>
                </a:solidFill>
                <a:latin typeface="Arial"/>
              </a:rPr>
              <a:t><![CDATA[04  —  ]]></a:t>
            </a:r>
            <a:r>
              <a:rPr lang="en-US" b="1" strike="noStrike" sz="11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MARKE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609600" y="1047750"/>
            <a:ext cx="4762500" cy="4762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A global market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609600" y="1905000"/>
            <a:ext cx="1238250" cy="2857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r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4ADE80">
                    <a:alpha val="100000"/>
                  </a:srgbClr>
                </a:solidFill>
                <a:latin typeface="Arial"/>
              </a:rPr>
              <a:t><![CDATA[~12M]]></a:t>
            </a:r>
          </a:p>
        </p:txBody>
      </p:sp>
      <p:sp>
        <p:nvSpPr>
          <p:cNvPr id="5" name=""/>
          <p:cNvSpPr txBox="1"/>
          <p:nvPr/>
        </p:nvSpPr>
        <p:spPr>
          <a:xfrm>
            <a:off x="2038350" y="1905000"/>
            <a:ext cx="571500" cy="1524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0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TAM]]></a:t>
            </a:r>
          </a:p>
        </p:txBody>
      </p:sp>
      <p:sp>
        <p:nvSpPr>
          <p:cNvPr id="6" name=""/>
          <p:cNvSpPr txBox="1"/>
          <p:nvPr/>
        </p:nvSpPr>
        <p:spPr>
          <a:xfrm>
            <a:off x="2038350" y="2076450"/>
            <a:ext cx="3619500" cy="2857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3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Global SMEs exporting in CBAM-scope sector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09600" y="2667000"/>
            <a:ext cx="1238250" cy="2857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r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4ADE80">
                    <a:alpha val="100000"/>
                  </a:srgbClr>
                </a:solidFill>
                <a:latin typeface="Arial"/>
              </a:rPr>
              <a:t><![CDATA[~400K]]></a:t>
            </a:r>
          </a:p>
        </p:txBody>
      </p:sp>
      <p:sp>
        <p:nvSpPr>
          <p:cNvPr id="8" name=""/>
          <p:cNvSpPr txBox="1"/>
          <p:nvPr/>
        </p:nvSpPr>
        <p:spPr>
          <a:xfrm>
            <a:off x="2038350" y="2667000"/>
            <a:ext cx="571500" cy="1524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0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SAM]]></a:t>
            </a:r>
          </a:p>
        </p:txBody>
      </p:sp>
      <p:sp>
        <p:nvSpPr>
          <p:cNvPr id="9" name=""/>
          <p:cNvSpPr txBox="1"/>
          <p:nvPr/>
        </p:nvSpPr>
        <p:spPr>
          <a:xfrm>
            <a:off x="2038350" y="2838450"/>
            <a:ext cx="3619500" cy="2857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3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SMEs reporting embedded emissions into EU+UK]]></a:t>
            </a:r>
          </a:p>
        </p:txBody>
      </p:sp>
      <p:sp>
        <p:nvSpPr>
          <p:cNvPr id="10" name=""/>
          <p:cNvSpPr txBox="1"/>
          <p:nvPr/>
        </p:nvSpPr>
        <p:spPr>
          <a:xfrm>
            <a:off x="609600" y="3429000"/>
            <a:ext cx="1238250" cy="2857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r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4ADE80">
                    <a:alpha val="100000"/>
                  </a:srgbClr>
                </a:solidFill>
                <a:latin typeface="Arial"/>
              </a:rPr>
              <a:t><![CDATA[5,000]]></a:t>
            </a:r>
          </a:p>
        </p:txBody>
      </p:sp>
      <p:sp>
        <p:nvSpPr>
          <p:cNvPr id="11" name=""/>
          <p:cNvSpPr txBox="1"/>
          <p:nvPr/>
        </p:nvSpPr>
        <p:spPr>
          <a:xfrm>
            <a:off x="2038350" y="3429000"/>
            <a:ext cx="571500" cy="1524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0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SOM]]></a:t>
            </a:r>
          </a:p>
        </p:txBody>
      </p:sp>
      <p:sp>
        <p:nvSpPr>
          <p:cNvPr id="12" name=""/>
          <p:cNvSpPr txBox="1"/>
          <p:nvPr/>
        </p:nvSpPr>
        <p:spPr>
          <a:xfrm>
            <a:off x="2038350" y="3600450"/>
            <a:ext cx="3619500" cy="2857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3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2028 target · Türkiye→EU→UK corridor]]></a:t>
            </a:r>
          </a:p>
        </p:txBody>
      </p:sp>
      <p:sp>
        <p:nvSpPr>
          <p:cNvPr id="13" name=""/>
          <p:cNvSpPr txBox="1"/>
          <p:nvPr/>
        </p:nvSpPr>
        <p:spPr>
          <a:xfrm>
            <a:off x="609600" y="4286250"/>
            <a:ext cx="4762500" cy="1905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EU CBAM 2026 · UK CBAM 2027]]></a:t>
            </a:r>
          </a:p>
        </p:txBody>
      </p:sp>
      <p:graphicFrame>
        <p:nvGraphicFramePr>
          <p:cNvPr id="14" name="" descr=""/>
          <p:cNvGraphicFramePr/>
          <p:nvPr/>
        </p:nvGraphicFramePr>
        <p:xfrm>
          <a:off x="5905500" y="1619250"/>
          <a:ext cx="2667000" cy="266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1B14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609600" y="666750"/>
          <a:ext cx="8515350" cy="3905250"/>
          <a:chOff x="609600" y="666750"/>
          <a:chExt cx="8515350" cy="3905250"/>
        </a:xfrm>
      </p:grpSpPr>
      <p:sp>
        <p:nvSpPr>
          <p:cNvPr id="2" name=""/>
          <p:cNvSpPr txBox="1"/>
          <p:nvPr/>
        </p:nvSpPr>
        <p:spPr>
          <a:xfrm>
            <a:off x="609600" y="666750"/>
            <a:ext cx="3810000" cy="2286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15924F">
                    <a:alpha val="100000"/>
                  </a:srgbClr>
                </a:solidFill>
                <a:latin typeface="Arial"/>
              </a:rPr>
              <a:t><![CDATA[05  —  ]]></a:t>
            </a:r>
            <a:r>
              <a:rPr lang="en-US" b="1" strike="noStrike" sz="11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GO-TO-MARKE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609600" y="1047750"/>
            <a:ext cx="7239000" cy="4762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We follow the ]]></a:t>
            </a:r>
            <a:r>
              <a:rPr lang="en-US" b="1" strike="noStrike" sz="3600" spc="0" u="none" cap="none">
                <a:solidFill>
                  <a:srgbClr val="4ADE80">
                    <a:alpha val="100000"/>
                  </a:srgbClr>
                </a:solidFill>
                <a:latin typeface="Arial"/>
              </a:rPr>
              <a:t><![CDATA[export corridor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609600" y="2476500"/>
            <a:ext cx="1905000" cy="381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30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🇹🇷]]></a:t>
            </a:r>
          </a:p>
        </p:txBody>
      </p:sp>
      <p:sp>
        <p:nvSpPr>
          <p:cNvPr id="5" name=""/>
          <p:cNvSpPr txBox="1"/>
          <p:nvPr/>
        </p:nvSpPr>
        <p:spPr>
          <a:xfrm>
            <a:off x="609600" y="3048000"/>
            <a:ext cx="1905000" cy="2286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Türkiy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609600" y="3333750"/>
            <a:ext cx="1905000" cy="5715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Phase 1 · Home market via association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2324100" y="3048000"/>
            <a:ext cx="285750" cy="1905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600" spc="0" u="none" cap="none">
                <a:solidFill>
                  <a:srgbClr val="15924F">
                    <a:alpha val="100000"/>
                  </a:srgbClr>
                </a:solidFill>
                <a:latin typeface="Arial"/>
              </a:rPr>
              <a:t><![CDATA[→]]></a:t>
            </a:r>
          </a:p>
        </p:txBody>
      </p:sp>
      <p:sp>
        <p:nvSpPr>
          <p:cNvPr id="8" name=""/>
          <p:cNvSpPr txBox="1"/>
          <p:nvPr/>
        </p:nvSpPr>
        <p:spPr>
          <a:xfrm>
            <a:off x="2609850" y="2476500"/>
            <a:ext cx="1905000" cy="381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30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🇩🇪]]></a:t>
            </a:r>
          </a:p>
        </p:txBody>
      </p:sp>
      <p:sp>
        <p:nvSpPr>
          <p:cNvPr id="9" name=""/>
          <p:cNvSpPr txBox="1"/>
          <p:nvPr/>
        </p:nvSpPr>
        <p:spPr>
          <a:xfrm>
            <a:off x="2609850" y="3048000"/>
            <a:ext cx="1905000" cy="2286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Germany]]></a:t>
            </a:r>
          </a:p>
        </p:txBody>
      </p:sp>
      <p:sp>
        <p:nvSpPr>
          <p:cNvPr id="10" name=""/>
          <p:cNvSpPr txBox="1"/>
          <p:nvPr/>
        </p:nvSpPr>
        <p:spPr>
          <a:xfrm>
            <a:off x="2609850" y="3333750"/>
            <a:ext cx="1905000" cy="5715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Phase 2 · EU's top CBAM importer]]></a:t>
            </a:r>
          </a:p>
        </p:txBody>
      </p:sp>
      <p:sp>
        <p:nvSpPr>
          <p:cNvPr id="11" name=""/>
          <p:cNvSpPr txBox="1"/>
          <p:nvPr/>
        </p:nvSpPr>
        <p:spPr>
          <a:xfrm>
            <a:off x="4324350" y="3048000"/>
            <a:ext cx="285750" cy="1905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600" spc="0" u="none" cap="none">
                <a:solidFill>
                  <a:srgbClr val="15924F">
                    <a:alpha val="100000"/>
                  </a:srgbClr>
                </a:solidFill>
                <a:latin typeface="Arial"/>
              </a:rPr>
              <a:t><![CDATA[→]]></a:t>
            </a:r>
          </a:p>
        </p:txBody>
      </p:sp>
      <p:sp>
        <p:nvSpPr>
          <p:cNvPr id="12" name=""/>
          <p:cNvSpPr txBox="1"/>
          <p:nvPr/>
        </p:nvSpPr>
        <p:spPr>
          <a:xfrm>
            <a:off x="4610100" y="2476500"/>
            <a:ext cx="1905000" cy="381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30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🇪🇺]]></a:t>
            </a:r>
          </a:p>
        </p:txBody>
      </p:sp>
      <p:sp>
        <p:nvSpPr>
          <p:cNvPr id="13" name=""/>
          <p:cNvSpPr txBox="1"/>
          <p:nvPr/>
        </p:nvSpPr>
        <p:spPr>
          <a:xfrm>
            <a:off x="4610100" y="3048000"/>
            <a:ext cx="1905000" cy="2286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EU + UK]]></a:t>
            </a:r>
          </a:p>
        </p:txBody>
      </p:sp>
      <p:sp>
        <p:nvSpPr>
          <p:cNvPr id="14" name=""/>
          <p:cNvSpPr txBox="1"/>
          <p:nvPr/>
        </p:nvSpPr>
        <p:spPr>
          <a:xfrm>
            <a:off x="4610100" y="3333750"/>
            <a:ext cx="1905000" cy="5715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Phase 3 · Across member states]]></a:t>
            </a:r>
          </a:p>
        </p:txBody>
      </p:sp>
      <p:sp>
        <p:nvSpPr>
          <p:cNvPr id="15" name=""/>
          <p:cNvSpPr txBox="1"/>
          <p:nvPr/>
        </p:nvSpPr>
        <p:spPr>
          <a:xfrm>
            <a:off x="6324600" y="3048000"/>
            <a:ext cx="285750" cy="1905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600" spc="0" u="none" cap="none">
                <a:solidFill>
                  <a:srgbClr val="15924F">
                    <a:alpha val="100000"/>
                  </a:srgbClr>
                </a:solidFill>
                <a:latin typeface="Arial"/>
              </a:rPr>
              <a:t><![CDATA[→]]></a:t>
            </a:r>
          </a:p>
        </p:txBody>
      </p:sp>
      <p:sp>
        <p:nvSpPr>
          <p:cNvPr id="16" name=""/>
          <p:cNvSpPr txBox="1"/>
          <p:nvPr/>
        </p:nvSpPr>
        <p:spPr>
          <a:xfrm>
            <a:off x="6610350" y="2476500"/>
            <a:ext cx="1905000" cy="381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30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🌍]]></a:t>
            </a:r>
          </a:p>
        </p:txBody>
      </p:sp>
      <p:sp>
        <p:nvSpPr>
          <p:cNvPr id="17" name=""/>
          <p:cNvSpPr txBox="1"/>
          <p:nvPr/>
        </p:nvSpPr>
        <p:spPr>
          <a:xfrm>
            <a:off x="6610350" y="3048000"/>
            <a:ext cx="1905000" cy="2286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Global]]></a:t>
            </a:r>
          </a:p>
        </p:txBody>
      </p:sp>
      <p:sp>
        <p:nvSpPr>
          <p:cNvPr id="18" name=""/>
          <p:cNvSpPr txBox="1"/>
          <p:nvPr/>
        </p:nvSpPr>
        <p:spPr>
          <a:xfrm>
            <a:off x="6610350" y="3333750"/>
            <a:ext cx="1905000" cy="5715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Phase 4 · Scale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1B14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609600" y="666750"/>
          <a:ext cx="8420100" cy="3657600"/>
          <a:chOff x="609600" y="666750"/>
          <a:chExt cx="8420100" cy="3657600"/>
        </a:xfrm>
      </p:grpSpPr>
      <p:sp>
        <p:nvSpPr>
          <p:cNvPr id="2" name=""/>
          <p:cNvSpPr txBox="1"/>
          <p:nvPr/>
        </p:nvSpPr>
        <p:spPr>
          <a:xfrm>
            <a:off x="609600" y="666750"/>
            <a:ext cx="3810000" cy="2286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15924F">
                    <a:alpha val="100000"/>
                  </a:srgbClr>
                </a:solidFill>
                <a:latin typeface="Arial"/>
              </a:rPr>
              <a:t><![CDATA[06  —  ]]></a:t>
            </a:r>
            <a:r>
              <a:rPr lang="en-US" b="1" strike="noStrike" sz="11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COMPETI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609600" y="1047750"/>
            <a:ext cx="7620000" cy="4762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Cheaper, simpler, ]]></a:t>
            </a:r>
            <a:r>
              <a:rPr lang="en-US" b="1" strike="noStrike" sz="3400" spc="0" u="none" cap="none">
                <a:solidFill>
                  <a:srgbClr val="4ADE80">
                    <a:alpha val="100000"/>
                  </a:srgbClr>
                </a:solidFill>
                <a:latin typeface="Arial"/>
              </a:rPr>
              <a:t><![CDATA[and provable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609600" y="1905000"/>
            <a:ext cx="1905000" cy="2095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2324100" y="1905000"/>
            <a:ext cx="1905000" cy="2095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Consultant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419600" y="1905000"/>
            <a:ext cx="1905000" cy="2095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Enterprise Saa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515100" y="1905000"/>
            <a:ext cx="1905000" cy="2095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4ADE80">
                    <a:alpha val="100000"/>
                  </a:srgbClr>
                </a:solidFill>
                <a:latin typeface="Arial"/>
              </a:rPr>
              <a:t><![CDATA[GreenLedger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09600" y="2190750"/>
            <a:ext cx="1905000" cy="2095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3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Price]]></a:t>
            </a:r>
          </a:p>
        </p:txBody>
      </p:sp>
      <p:sp>
        <p:nvSpPr>
          <p:cNvPr id="9" name=""/>
          <p:cNvSpPr txBox="1"/>
          <p:nvPr/>
        </p:nvSpPr>
        <p:spPr>
          <a:xfrm>
            <a:off x="2324100" y="2190750"/>
            <a:ext cx="1905000" cy="2095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3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~€7,600/engagement]]></a:t>
            </a:r>
          </a:p>
        </p:txBody>
      </p:sp>
      <p:sp>
        <p:nvSpPr>
          <p:cNvPr id="10" name=""/>
          <p:cNvSpPr txBox="1"/>
          <p:nvPr/>
        </p:nvSpPr>
        <p:spPr>
          <a:xfrm>
            <a:off x="4419600" y="2190750"/>
            <a:ext cx="1905000" cy="2095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3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€1,500+/mo]]></a:t>
            </a:r>
          </a:p>
        </p:txBody>
      </p:sp>
      <p:sp>
        <p:nvSpPr>
          <p:cNvPr id="11" name=""/>
          <p:cNvSpPr txBox="1"/>
          <p:nvPr/>
        </p:nvSpPr>
        <p:spPr>
          <a:xfrm>
            <a:off x="6515100" y="2190750"/>
            <a:ext cx="1905000" cy="2095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4ADE80">
                    <a:alpha val="100000"/>
                  </a:srgbClr>
                </a:solidFill>
                <a:latin typeface="Arial"/>
              </a:rPr>
              <a:t><![CDATA[$6,000 once + usage]]></a:t>
            </a:r>
          </a:p>
        </p:txBody>
      </p:sp>
      <p:sp>
        <p:nvSpPr>
          <p:cNvPr id="12" name=""/>
          <p:cNvSpPr txBox="1"/>
          <p:nvPr/>
        </p:nvSpPr>
        <p:spPr>
          <a:xfrm>
            <a:off x="609600" y="2609850"/>
            <a:ext cx="1905000" cy="2095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3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For SMEs]]></a:t>
            </a:r>
          </a:p>
        </p:txBody>
      </p:sp>
      <p:sp>
        <p:nvSpPr>
          <p:cNvPr id="13" name=""/>
          <p:cNvSpPr txBox="1"/>
          <p:nvPr/>
        </p:nvSpPr>
        <p:spPr>
          <a:xfrm>
            <a:off x="2324100" y="2609850"/>
            <a:ext cx="1905000" cy="2095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3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Too costly]]></a:t>
            </a:r>
          </a:p>
        </p:txBody>
      </p:sp>
      <p:sp>
        <p:nvSpPr>
          <p:cNvPr id="14" name=""/>
          <p:cNvSpPr txBox="1"/>
          <p:nvPr/>
        </p:nvSpPr>
        <p:spPr>
          <a:xfrm>
            <a:off x="4419600" y="2609850"/>
            <a:ext cx="1905000" cy="2095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3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Too complex]]></a:t>
            </a:r>
          </a:p>
        </p:txBody>
      </p:sp>
      <p:sp>
        <p:nvSpPr>
          <p:cNvPr id="15" name=""/>
          <p:cNvSpPr txBox="1"/>
          <p:nvPr/>
        </p:nvSpPr>
        <p:spPr>
          <a:xfrm>
            <a:off x="6515100" y="2609850"/>
            <a:ext cx="1905000" cy="2095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4ADE80">
                    <a:alpha val="100000"/>
                  </a:srgbClr>
                </a:solidFill>
                <a:latin typeface="Arial"/>
              </a:rPr>
              <a:t><![CDATA[Built for SMEs]]></a:t>
            </a:r>
          </a:p>
        </p:txBody>
      </p:sp>
      <p:sp>
        <p:nvSpPr>
          <p:cNvPr id="16" name=""/>
          <p:cNvSpPr txBox="1"/>
          <p:nvPr/>
        </p:nvSpPr>
        <p:spPr>
          <a:xfrm>
            <a:off x="609600" y="3028950"/>
            <a:ext cx="1905000" cy="2095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3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On-chain proof]]></a:t>
            </a:r>
          </a:p>
        </p:txBody>
      </p:sp>
      <p:sp>
        <p:nvSpPr>
          <p:cNvPr id="17" name=""/>
          <p:cNvSpPr txBox="1"/>
          <p:nvPr/>
        </p:nvSpPr>
        <p:spPr>
          <a:xfrm>
            <a:off x="2324100" y="3028950"/>
            <a:ext cx="1905000" cy="2095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3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No]]></a:t>
            </a:r>
          </a:p>
        </p:txBody>
      </p:sp>
      <p:sp>
        <p:nvSpPr>
          <p:cNvPr id="18" name=""/>
          <p:cNvSpPr txBox="1"/>
          <p:nvPr/>
        </p:nvSpPr>
        <p:spPr>
          <a:xfrm>
            <a:off x="4419600" y="3028950"/>
            <a:ext cx="1905000" cy="2095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3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No]]></a:t>
            </a:r>
          </a:p>
        </p:txBody>
      </p:sp>
      <p:sp>
        <p:nvSpPr>
          <p:cNvPr id="19" name=""/>
          <p:cNvSpPr txBox="1"/>
          <p:nvPr/>
        </p:nvSpPr>
        <p:spPr>
          <a:xfrm>
            <a:off x="6515100" y="3028950"/>
            <a:ext cx="1905000" cy="2095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4ADE80">
                    <a:alpha val="100000"/>
                  </a:srgbClr>
                </a:solidFill>
                <a:latin typeface="Arial"/>
              </a:rPr>
              <a:t><![CDATA[Yes — immutable]]></a:t>
            </a:r>
          </a:p>
        </p:txBody>
      </p:sp>
      <p:sp>
        <p:nvSpPr>
          <p:cNvPr id="20" name=""/>
          <p:cNvSpPr txBox="1"/>
          <p:nvPr/>
        </p:nvSpPr>
        <p:spPr>
          <a:xfrm>
            <a:off x="609600" y="3448050"/>
            <a:ext cx="1905000" cy="2095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3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CBAM-ready]]></a:t>
            </a:r>
          </a:p>
        </p:txBody>
      </p:sp>
      <p:sp>
        <p:nvSpPr>
          <p:cNvPr id="21" name=""/>
          <p:cNvSpPr txBox="1"/>
          <p:nvPr/>
        </p:nvSpPr>
        <p:spPr>
          <a:xfrm>
            <a:off x="2324100" y="3448050"/>
            <a:ext cx="1905000" cy="2095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3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Manual]]></a:t>
            </a:r>
          </a:p>
        </p:txBody>
      </p:sp>
      <p:sp>
        <p:nvSpPr>
          <p:cNvPr id="22" name=""/>
          <p:cNvSpPr txBox="1"/>
          <p:nvPr/>
        </p:nvSpPr>
        <p:spPr>
          <a:xfrm>
            <a:off x="4419600" y="3448050"/>
            <a:ext cx="1905000" cy="2095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3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Partial]]></a:t>
            </a:r>
          </a:p>
        </p:txBody>
      </p:sp>
      <p:sp>
        <p:nvSpPr>
          <p:cNvPr id="23" name=""/>
          <p:cNvSpPr txBox="1"/>
          <p:nvPr/>
        </p:nvSpPr>
        <p:spPr>
          <a:xfrm>
            <a:off x="6515100" y="3448050"/>
            <a:ext cx="1905000" cy="2095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4ADE80">
                    <a:alpha val="100000"/>
                  </a:srgbClr>
                </a:solidFill>
                <a:latin typeface="Arial"/>
              </a:rPr>
              <a:t><![CDATA[One-click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1B14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609600" y="666750"/>
          <a:ext cx="8572500" cy="4762500"/>
          <a:chOff x="609600" y="666750"/>
          <a:chExt cx="8572500" cy="4762500"/>
        </a:xfrm>
      </p:grpSpPr>
      <p:sp>
        <p:nvSpPr>
          <p:cNvPr id="2" name=""/>
          <p:cNvSpPr txBox="1"/>
          <p:nvPr/>
        </p:nvSpPr>
        <p:spPr>
          <a:xfrm>
            <a:off x="609600" y="666750"/>
            <a:ext cx="3810000" cy="2286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15924F">
                    <a:alpha val="100000"/>
                  </a:srgbClr>
                </a:solidFill>
                <a:latin typeface="Arial"/>
              </a:rPr>
              <a:t><![CDATA[07  —  ]]></a:t>
            </a:r>
            <a:r>
              <a:rPr lang="en-US" b="1" strike="noStrike" sz="11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PRODUC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609600" y="1047750"/>
            <a:ext cx="4762500" cy="8572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One dashboard,]]></a:t>
            </a:r>
          </a:p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4ADE80">
                    <a:alpha val="100000"/>
                  </a:srgbClr>
                </a:solidFill>
                <a:latin typeface="Arial"/>
              </a:rPr>
              <a:t><![CDATA[a real product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609600" y="2381250"/>
            <a:ext cx="3619500" cy="2095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200" spc="0" u="none" cap="none">
                <a:solidFill>
                  <a:srgbClr val="15924F">
                    <a:alpha val="100000"/>
                  </a:srgbClr>
                </a:solidFill>
                <a:latin typeface="Arial"/>
              </a:rPr>
              <a:t><![CDATA[●  ]]></a:t>
            </a:r>
            <a:r>
              <a:rPr lang="en-US" b="1" strike="noStrike" sz="16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Emissions dashboard]]></a:t>
            </a:r>
          </a:p>
        </p:txBody>
      </p:sp>
      <p:sp>
        <p:nvSpPr>
          <p:cNvPr id="5" name=""/>
          <p:cNvSpPr txBox="1"/>
          <p:nvPr/>
        </p:nvSpPr>
        <p:spPr>
          <a:xfrm>
            <a:off x="800100" y="2609850"/>
            <a:ext cx="3429000" cy="1905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No carbon expertise required]]></a:t>
            </a:r>
          </a:p>
        </p:txBody>
      </p:sp>
      <p:sp>
        <p:nvSpPr>
          <p:cNvPr id="6" name=""/>
          <p:cNvSpPr txBox="1"/>
          <p:nvPr/>
        </p:nvSpPr>
        <p:spPr>
          <a:xfrm>
            <a:off x="609600" y="3048000"/>
            <a:ext cx="3619500" cy="2095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200" spc="0" u="none" cap="none">
                <a:solidFill>
                  <a:srgbClr val="15924F">
                    <a:alpha val="100000"/>
                  </a:srgbClr>
                </a:solidFill>
                <a:latin typeface="Arial"/>
              </a:rPr>
              <a:t><![CDATA[●  ]]></a:t>
            </a:r>
            <a:r>
              <a:rPr lang="en-US" b="1" strike="noStrike" sz="16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On-chain verification]]></a:t>
            </a:r>
          </a:p>
        </p:txBody>
      </p:sp>
      <p:sp>
        <p:nvSpPr>
          <p:cNvPr id="7" name=""/>
          <p:cNvSpPr txBox="1"/>
          <p:nvPr/>
        </p:nvSpPr>
        <p:spPr>
          <a:xfrm>
            <a:off x="800100" y="3276600"/>
            <a:ext cx="3429000" cy="1905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Tamper-proof records on Scimatic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09600" y="3714750"/>
            <a:ext cx="3619500" cy="2095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200" spc="0" u="none" cap="none">
                <a:solidFill>
                  <a:srgbClr val="15924F">
                    <a:alpha val="100000"/>
                  </a:srgbClr>
                </a:solidFill>
                <a:latin typeface="Arial"/>
              </a:rPr>
              <a:t><![CDATA[●  ]]></a:t>
            </a:r>
            <a:r>
              <a:rPr lang="en-US" b="1" strike="noStrike" sz="16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CBAM reports]]></a:t>
            </a:r>
          </a:p>
        </p:txBody>
      </p:sp>
      <p:sp>
        <p:nvSpPr>
          <p:cNvPr id="9" name=""/>
          <p:cNvSpPr txBox="1"/>
          <p:nvPr/>
        </p:nvSpPr>
        <p:spPr>
          <a:xfrm>
            <a:off x="800100" y="3943350"/>
            <a:ext cx="3429000" cy="1905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One-click EU-formatted PDF]]></a:t>
            </a:r>
          </a:p>
        </p:txBody>
      </p:sp>
      <p:sp>
        <p:nvSpPr>
          <p:cNvPr id="10" name=""/>
          <p:cNvSpPr txBox="1"/>
          <p:nvPr/>
        </p:nvSpPr>
        <p:spPr>
          <a:xfrm>
            <a:off x="609600" y="4572000"/>
            <a:ext cx="3810000" cy="1905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15924F">
                    <a:alpha val="100000"/>
                  </a:srgbClr>
                </a:solidFill>
                <a:latin typeface="Arial"/>
              </a:rPr>
              <a:t><![CDATA[LIVE: greenledger.zincirx.com]]></a:t>
            </a:r>
          </a:p>
        </p:txBody>
      </p:sp>
      <p:pic>
        <p:nvPicPr>
          <p:cNvPr id="11" name="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00" y="1428750"/>
            <a:ext cx="3810000" cy="2381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1B14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609600" y="666750"/>
          <a:ext cx="8420100" cy="3714750"/>
          <a:chOff x="609600" y="666750"/>
          <a:chExt cx="8420100" cy="3714750"/>
        </a:xfrm>
      </p:grpSpPr>
      <p:sp>
        <p:nvSpPr>
          <p:cNvPr id="2" name=""/>
          <p:cNvSpPr txBox="1"/>
          <p:nvPr/>
        </p:nvSpPr>
        <p:spPr>
          <a:xfrm>
            <a:off x="609600" y="666750"/>
            <a:ext cx="3810000" cy="2286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15924F">
                    <a:alpha val="100000"/>
                  </a:srgbClr>
                </a:solidFill>
                <a:latin typeface="Arial"/>
              </a:rPr>
              <a:t><![CDATA[08  —  ]]></a:t>
            </a:r>
            <a:r>
              <a:rPr lang="en-US" b="1" strike="noStrike" sz="11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PLATFOR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609600" y="1047750"/>
            <a:ext cx="7620000" cy="47625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End-to-end, ]]></a:t>
            </a:r>
            <a:r>
              <a:rPr lang="en-US" b="1" strike="noStrike" sz="3400" spc="0" u="none" cap="none">
                <a:solidFill>
                  <a:srgbClr val="4ADE80">
                    <a:alpha val="100000"/>
                  </a:srgbClr>
                </a:solidFill>
                <a:latin typeface="Arial"/>
              </a:rPr>
              <a:t><![CDATA[not a feature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609600" y="1762125"/>
            <a:ext cx="7239000" cy="381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Measure, reduce, offset, collect from suppliers, verify and report — one product, all proven on-chain.]]></a:t>
            </a:r>
          </a:p>
        </p:txBody>
      </p:sp>
      <p:sp>
        <p:nvSpPr>
          <p:cNvPr id="5" name=""/>
          <p:cNvSpPr txBox="1"/>
          <p:nvPr/>
        </p:nvSpPr>
        <p:spPr>
          <a:xfrm>
            <a:off x="609600" y="2667000"/>
            <a:ext cx="1238250" cy="1047750"/>
          </a:xfrm>
          <a:prstGeom prst="rect">
            <a:avLst/>
          </a:prstGeom>
          <a:solidFill>
            <a:srgbClr val="13241B">
              <a:alpha val="100000"/>
            </a:srgbClr>
          </a:solidFill>
          <a:ln w="9525" cap="flat" cmpd="sng" algn="ctr">
            <a:solidFill>
              <a:srgbClr val="24352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6" name=""/>
          <p:cNvSpPr txBox="1"/>
          <p:nvPr/>
        </p:nvSpPr>
        <p:spPr>
          <a:xfrm>
            <a:off x="723900" y="2857500"/>
            <a:ext cx="1047750" cy="2286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6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Measur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723900" y="3143250"/>
            <a:ext cx="1047750" cy="381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3 scopes]]></a:t>
            </a:r>
          </a:p>
        </p:txBody>
      </p:sp>
      <p:sp>
        <p:nvSpPr>
          <p:cNvPr id="8" name=""/>
          <p:cNvSpPr txBox="1"/>
          <p:nvPr/>
        </p:nvSpPr>
        <p:spPr>
          <a:xfrm>
            <a:off x="1924050" y="2667000"/>
            <a:ext cx="1238250" cy="1047750"/>
          </a:xfrm>
          <a:prstGeom prst="rect">
            <a:avLst/>
          </a:prstGeom>
          <a:solidFill>
            <a:srgbClr val="13241B">
              <a:alpha val="100000"/>
            </a:srgbClr>
          </a:solidFill>
          <a:ln w="9525" cap="flat" cmpd="sng" algn="ctr">
            <a:solidFill>
              <a:srgbClr val="24352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9" name=""/>
          <p:cNvSpPr txBox="1"/>
          <p:nvPr/>
        </p:nvSpPr>
        <p:spPr>
          <a:xfrm>
            <a:off x="2038350" y="2857500"/>
            <a:ext cx="1047750" cy="2286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6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Reduce]]></a:t>
            </a:r>
          </a:p>
        </p:txBody>
      </p:sp>
      <p:sp>
        <p:nvSpPr>
          <p:cNvPr id="10" name=""/>
          <p:cNvSpPr txBox="1"/>
          <p:nvPr/>
        </p:nvSpPr>
        <p:spPr>
          <a:xfrm>
            <a:off x="2038350" y="3143250"/>
            <a:ext cx="1047750" cy="381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Smart tips]]></a:t>
            </a:r>
          </a:p>
        </p:txBody>
      </p:sp>
      <p:sp>
        <p:nvSpPr>
          <p:cNvPr id="11" name=""/>
          <p:cNvSpPr txBox="1"/>
          <p:nvPr/>
        </p:nvSpPr>
        <p:spPr>
          <a:xfrm>
            <a:off x="3238500" y="2667000"/>
            <a:ext cx="1238250" cy="1047750"/>
          </a:xfrm>
          <a:prstGeom prst="rect">
            <a:avLst/>
          </a:prstGeom>
          <a:solidFill>
            <a:srgbClr val="13241B">
              <a:alpha val="100000"/>
            </a:srgbClr>
          </a:solidFill>
          <a:ln w="9525" cap="flat" cmpd="sng" algn="ctr">
            <a:solidFill>
              <a:srgbClr val="24352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2" name=""/>
          <p:cNvSpPr txBox="1"/>
          <p:nvPr/>
        </p:nvSpPr>
        <p:spPr>
          <a:xfrm>
            <a:off x="3352800" y="2857500"/>
            <a:ext cx="1047750" cy="2286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6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Offset]]></a:t>
            </a:r>
          </a:p>
        </p:txBody>
      </p:sp>
      <p:sp>
        <p:nvSpPr>
          <p:cNvPr id="13" name=""/>
          <p:cNvSpPr txBox="1"/>
          <p:nvPr/>
        </p:nvSpPr>
        <p:spPr>
          <a:xfrm>
            <a:off x="3352800" y="3143250"/>
            <a:ext cx="1047750" cy="381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With proof]]></a:t>
            </a:r>
          </a:p>
        </p:txBody>
      </p:sp>
      <p:sp>
        <p:nvSpPr>
          <p:cNvPr id="14" name=""/>
          <p:cNvSpPr txBox="1"/>
          <p:nvPr/>
        </p:nvSpPr>
        <p:spPr>
          <a:xfrm>
            <a:off x="4552950" y="2667000"/>
            <a:ext cx="1238250" cy="1047750"/>
          </a:xfrm>
          <a:prstGeom prst="rect">
            <a:avLst/>
          </a:prstGeom>
          <a:solidFill>
            <a:srgbClr val="13241B">
              <a:alpha val="100000"/>
            </a:srgbClr>
          </a:solidFill>
          <a:ln w="9525" cap="flat" cmpd="sng" algn="ctr">
            <a:solidFill>
              <a:srgbClr val="24352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5" name=""/>
          <p:cNvSpPr txBox="1"/>
          <p:nvPr/>
        </p:nvSpPr>
        <p:spPr>
          <a:xfrm>
            <a:off x="4667250" y="2857500"/>
            <a:ext cx="1047750" cy="2286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6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Collect]]></a:t>
            </a:r>
          </a:p>
        </p:txBody>
      </p:sp>
      <p:sp>
        <p:nvSpPr>
          <p:cNvPr id="16" name=""/>
          <p:cNvSpPr txBox="1"/>
          <p:nvPr/>
        </p:nvSpPr>
        <p:spPr>
          <a:xfrm>
            <a:off x="4667250" y="3143250"/>
            <a:ext cx="1047750" cy="381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From suppliers]]></a:t>
            </a:r>
          </a:p>
        </p:txBody>
      </p:sp>
      <p:sp>
        <p:nvSpPr>
          <p:cNvPr id="17" name=""/>
          <p:cNvSpPr txBox="1"/>
          <p:nvPr/>
        </p:nvSpPr>
        <p:spPr>
          <a:xfrm>
            <a:off x="5867400" y="2667000"/>
            <a:ext cx="1238250" cy="1047750"/>
          </a:xfrm>
          <a:prstGeom prst="rect">
            <a:avLst/>
          </a:prstGeom>
          <a:solidFill>
            <a:srgbClr val="13241B">
              <a:alpha val="100000"/>
            </a:srgbClr>
          </a:solidFill>
          <a:ln w="9525" cap="flat" cmpd="sng" algn="ctr">
            <a:solidFill>
              <a:srgbClr val="24352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8" name=""/>
          <p:cNvSpPr txBox="1"/>
          <p:nvPr/>
        </p:nvSpPr>
        <p:spPr>
          <a:xfrm>
            <a:off x="5981700" y="2857500"/>
            <a:ext cx="1047750" cy="2286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6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Verify]]></a:t>
            </a:r>
          </a:p>
        </p:txBody>
      </p:sp>
      <p:sp>
        <p:nvSpPr>
          <p:cNvPr id="19" name=""/>
          <p:cNvSpPr txBox="1"/>
          <p:nvPr/>
        </p:nvSpPr>
        <p:spPr>
          <a:xfrm>
            <a:off x="5981700" y="3143250"/>
            <a:ext cx="1047750" cy="381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On-chain]]></a:t>
            </a:r>
          </a:p>
        </p:txBody>
      </p:sp>
      <p:sp>
        <p:nvSpPr>
          <p:cNvPr id="20" name=""/>
          <p:cNvSpPr txBox="1"/>
          <p:nvPr/>
        </p:nvSpPr>
        <p:spPr>
          <a:xfrm>
            <a:off x="7181850" y="2667000"/>
            <a:ext cx="1238250" cy="1047750"/>
          </a:xfrm>
          <a:prstGeom prst="rect">
            <a:avLst/>
          </a:prstGeom>
          <a:solidFill>
            <a:srgbClr val="13241B">
              <a:alpha val="100000"/>
            </a:srgbClr>
          </a:solidFill>
          <a:ln w="9525" cap="flat" cmpd="sng" algn="ctr">
            <a:solidFill>
              <a:srgbClr val="24352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1" name=""/>
          <p:cNvSpPr txBox="1"/>
          <p:nvPr/>
        </p:nvSpPr>
        <p:spPr>
          <a:xfrm>
            <a:off x="7296150" y="2857500"/>
            <a:ext cx="1047750" cy="2286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600" spc="0" u="none" cap="none">
                <a:solidFill>
                  <a:srgbClr val="F3F0E7">
                    <a:alpha val="100000"/>
                  </a:srgbClr>
                </a:solidFill>
                <a:latin typeface="Arial"/>
              </a:rPr>
              <a:t><![CDATA[Report]]></a:t>
            </a:r>
          </a:p>
        </p:txBody>
      </p:sp>
      <p:sp>
        <p:nvSpPr>
          <p:cNvPr id="22" name=""/>
          <p:cNvSpPr txBox="1"/>
          <p:nvPr/>
        </p:nvSpPr>
        <p:spPr>
          <a:xfrm>
            <a:off x="7296150" y="3143250"/>
            <a:ext cx="1047750" cy="381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8A9690">
                    <a:alpha val="100000"/>
                  </a:srgbClr>
                </a:solidFill>
                <a:latin typeface="Arial"/>
              </a:rPr>
              <a:t><![CDATA[CBAM + ISO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GreenLedger</dc:creator>
  <cp:lastModifiedBy>Unknown Creator</cp:lastModifiedBy>
  <dcterms:created xsi:type="dcterms:W3CDTF">2026-06-18T13:21:47Z</dcterms:created>
  <dcterms:modified xsi:type="dcterms:W3CDTF">2026-06-18T13:21:47Z</dcterms:modified>
  <dc:title>GreenLedger Pitch Deck</dc:title>
  <dc:description/>
  <dc:subject>CBAM-ready, blockchain-verified carbon tracking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